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420" r:id="rId3"/>
    <p:sldId id="407" r:id="rId4"/>
    <p:sldId id="280" r:id="rId5"/>
    <p:sldId id="289" r:id="rId6"/>
    <p:sldId id="259" r:id="rId7"/>
    <p:sldId id="458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511" r:id="rId16"/>
    <p:sldId id="512" r:id="rId17"/>
    <p:sldId id="514" r:id="rId18"/>
    <p:sldId id="330" r:id="rId19"/>
    <p:sldId id="304" r:id="rId20"/>
    <p:sldId id="457" r:id="rId21"/>
    <p:sldId id="305" r:id="rId22"/>
    <p:sldId id="516" r:id="rId23"/>
    <p:sldId id="332" r:id="rId24"/>
    <p:sldId id="459" r:id="rId25"/>
    <p:sldId id="333" r:id="rId26"/>
    <p:sldId id="334" r:id="rId27"/>
    <p:sldId id="335" r:id="rId28"/>
    <p:sldId id="517" r:id="rId29"/>
    <p:sldId id="424" r:id="rId30"/>
    <p:sldId id="290" r:id="rId31"/>
    <p:sldId id="291" r:id="rId32"/>
    <p:sldId id="342" r:id="rId33"/>
    <p:sldId id="343" r:id="rId34"/>
    <p:sldId id="344" r:id="rId35"/>
    <p:sldId id="345" r:id="rId36"/>
    <p:sldId id="346" r:id="rId37"/>
    <p:sldId id="347" r:id="rId38"/>
    <p:sldId id="460" r:id="rId39"/>
    <p:sldId id="349" r:id="rId40"/>
    <p:sldId id="299" r:id="rId41"/>
    <p:sldId id="300" r:id="rId42"/>
    <p:sldId id="510" r:id="rId43"/>
    <p:sldId id="350" r:id="rId44"/>
    <p:sldId id="518" r:id="rId45"/>
    <p:sldId id="521" r:id="rId46"/>
    <p:sldId id="351" r:id="rId47"/>
    <p:sldId id="274" r:id="rId48"/>
    <p:sldId id="353" r:id="rId49"/>
    <p:sldId id="522" r:id="rId50"/>
    <p:sldId id="523" r:id="rId51"/>
    <p:sldId id="416" r:id="rId52"/>
    <p:sldId id="524" r:id="rId53"/>
    <p:sldId id="525" r:id="rId54"/>
    <p:sldId id="297" r:id="rId55"/>
    <p:sldId id="417" r:id="rId56"/>
    <p:sldId id="296" r:id="rId57"/>
    <p:sldId id="298" r:id="rId58"/>
    <p:sldId id="526" r:id="rId59"/>
    <p:sldId id="527" r:id="rId60"/>
    <p:sldId id="528" r:id="rId61"/>
    <p:sldId id="429" r:id="rId62"/>
    <p:sldId id="306" r:id="rId63"/>
    <p:sldId id="307" r:id="rId64"/>
    <p:sldId id="308" r:id="rId65"/>
    <p:sldId id="309" r:id="rId66"/>
    <p:sldId id="431" r:id="rId67"/>
    <p:sldId id="311" r:id="rId68"/>
    <p:sldId id="312" r:id="rId69"/>
    <p:sldId id="433" r:id="rId70"/>
    <p:sldId id="313" r:id="rId71"/>
    <p:sldId id="328" r:id="rId72"/>
    <p:sldId id="329" r:id="rId73"/>
    <p:sldId id="529" r:id="rId74"/>
    <p:sldId id="348" r:id="rId75"/>
    <p:sldId id="530" r:id="rId7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418" autoAdjust="0"/>
    <p:restoredTop sz="91059" autoAdjust="0"/>
  </p:normalViewPr>
  <p:slideViewPr>
    <p:cSldViewPr>
      <p:cViewPr varScale="1">
        <p:scale>
          <a:sx n="32" d="100"/>
          <a:sy n="32" d="100"/>
        </p:scale>
        <p:origin x="200" y="8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BD33-0B2F-E544-A6A7-80A210967316}" type="datetimeFigureOut">
              <a:rPr lang="en-US" smtClean="0"/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CF5BD-9176-2C4D-A8DF-F3E4C241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36D87-F003-4458-BDAB-E841557592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8E1FC6E1-2E0A-4242-9886-481A8A0CD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133BC6-C68D-7442-9B4E-2114A6DB620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6386" name="Placeholder 2">
            <a:extLst>
              <a:ext uri="{FF2B5EF4-FFF2-40B4-BE49-F238E27FC236}">
                <a16:creationId xmlns:a16="http://schemas.microsoft.com/office/drawing/2014/main" id="{10154422-C949-6046-B0F4-5D5433433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Placeholder 3">
            <a:extLst>
              <a:ext uri="{FF2B5EF4-FFF2-40B4-BE49-F238E27FC236}">
                <a16:creationId xmlns:a16="http://schemas.microsoft.com/office/drawing/2014/main" id="{BE90FFBF-7BD0-0442-A10E-71E2B01D7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72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49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55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8C851EE-F20A-A444-BB59-DF4A85EFC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C71ADC-625E-8E45-83E4-3E0818CAF6B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9458" name="Placeholder 2">
            <a:extLst>
              <a:ext uri="{FF2B5EF4-FFF2-40B4-BE49-F238E27FC236}">
                <a16:creationId xmlns:a16="http://schemas.microsoft.com/office/drawing/2014/main" id="{7ADE8D23-8D98-B344-B219-79B382A52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Placeholder 3">
            <a:extLst>
              <a:ext uri="{FF2B5EF4-FFF2-40B4-BE49-F238E27FC236}">
                <a16:creationId xmlns:a16="http://schemas.microsoft.com/office/drawing/2014/main" id="{D8489279-8341-9747-A293-5D5FA29B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80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8C851EE-F20A-A444-BB59-DF4A85EFC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C71ADC-625E-8E45-83E4-3E0818CAF6B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9458" name="Placeholder 2">
            <a:extLst>
              <a:ext uri="{FF2B5EF4-FFF2-40B4-BE49-F238E27FC236}">
                <a16:creationId xmlns:a16="http://schemas.microsoft.com/office/drawing/2014/main" id="{7ADE8D23-8D98-B344-B219-79B382A52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Placeholder 3">
            <a:extLst>
              <a:ext uri="{FF2B5EF4-FFF2-40B4-BE49-F238E27FC236}">
                <a16:creationId xmlns:a16="http://schemas.microsoft.com/office/drawing/2014/main" id="{D8489279-8341-9747-A293-5D5FA29B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04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E30CCAEE-CF82-3442-993A-AB51F24E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43" name="Text Box 2">
            <a:extLst>
              <a:ext uri="{FF2B5EF4-FFF2-40B4-BE49-F238E27FC236}">
                <a16:creationId xmlns:a16="http://schemas.microsoft.com/office/drawing/2014/main" id="{1E1BA488-99BC-A146-9C2E-A8E59B308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B24F6-C10D-48F2-B3EA-F78E85D497B3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F0596-6EBC-4D4E-AB5F-A16D477C4F44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A2D7D0-F490-48D4-A008-E62A82880A70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CCBC5B-AE34-4C08-863F-264278E66654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C31799-4B4F-49A3-A6A9-43CD8B5BD923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45B43-11E5-4E94-8E7A-E962A63856D1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193EA3-FEC2-41D3-A501-D0A7E843E064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F264B-7108-4F2E-8399-7F3EB8862A26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48BF6-F47B-4849-BC20-FC17056F3231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B1C3C8-E946-43F3-9408-8394C0714292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F2EC9-47F7-4E03-878E-463237BAFF86}" type="slidenum">
              <a:rPr lang="en-US"/>
              <a:pPr/>
              <a:t>‹#›</a:t>
            </a:fld>
            <a:endParaRPr lang="en-US" sz="1400" dirty="0">
              <a:latin typeface="Arial" pitchFamily="127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QMBTI powerpoi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1295400"/>
            <a:ext cx="17339733" cy="97536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248400"/>
            <a:ext cx="782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ajan Pro" pitchFamily="127" charset="0"/>
              </a:defRPr>
            </a:lvl1pPr>
          </a:lstStyle>
          <a:p>
            <a:r>
              <a:rPr lang="en-US" sz="800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ajan Pro" pitchFamily="127" charset="0"/>
              </a:defRPr>
            </a:lvl1pPr>
          </a:lstStyle>
          <a:p>
            <a:fld id="{971140F5-6150-4F42-AEE8-A937063B9FA6}" type="slidenum">
              <a:rPr lang="en-US"/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 Neue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3">
            <a:extLst>
              <a:ext uri="{FF2B5EF4-FFF2-40B4-BE49-F238E27FC236}">
                <a16:creationId xmlns:a16="http://schemas.microsoft.com/office/drawing/2014/main" id="{9796C096-45F9-CF43-AB5A-72FC585E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rajan Pro" charset="0"/>
              </a:rPr>
              <a:t>The Law Firm of</a:t>
            </a:r>
            <a:endParaRPr lang="en-US" altLang="en-US" sz="1400" dirty="0">
              <a:latin typeface="Trajan Pro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rajan Pro" charset="0"/>
              </a:rPr>
              <a:t>Quiason Makalintal Barot Torres Ibarra Sison &amp; Damaso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5362" name="Placeholder 2">
            <a:extLst>
              <a:ext uri="{FF2B5EF4-FFF2-40B4-BE49-F238E27FC236}">
                <a16:creationId xmlns:a16="http://schemas.microsoft.com/office/drawing/2014/main" id="{6A0B578D-D0B3-9645-B5AA-749B8C24FF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6676" y="561976"/>
            <a:ext cx="7918648" cy="1804988"/>
          </a:xfrm>
        </p:spPr>
        <p:txBody>
          <a:bodyPr/>
          <a:lstStyle/>
          <a:p>
            <a:pPr eaLnBrk="1" hangingPunct="1"/>
            <a:r>
              <a:rPr lang="en-US" altLang="en-US" dirty="0"/>
              <a:t> Tax on Inheritance &amp;</a:t>
            </a:r>
            <a:br>
              <a:rPr lang="en-US" altLang="en-US" dirty="0"/>
            </a:br>
            <a:r>
              <a:rPr lang="en-US" altLang="en-US" dirty="0"/>
              <a:t>Estate Planning Strategies</a:t>
            </a:r>
          </a:p>
        </p:txBody>
      </p:sp>
      <p:sp>
        <p:nvSpPr>
          <p:cNvPr id="15363" name="Placeholder 3">
            <a:extLst>
              <a:ext uri="{FF2B5EF4-FFF2-40B4-BE49-F238E27FC236}">
                <a16:creationId xmlns:a16="http://schemas.microsoft.com/office/drawing/2014/main" id="{7D553AE2-8FF1-9D49-B698-F6DB337875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804988"/>
            <a:ext cx="6400800" cy="3200400"/>
          </a:xfrm>
        </p:spPr>
        <p:txBody>
          <a:bodyPr/>
          <a:lstStyle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By: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/>
              <a:t>Atty. Benedict R. Tugonon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Senior Partner, Head of Tax Group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Quiason Makalintal Barot Torres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Ibarra Sison &amp; Damaso Law Firm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108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387523" y="2547912"/>
            <a:ext cx="4780256" cy="271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500" b="1" dirty="0">
                <a:solidFill>
                  <a:schemeClr val="tx1"/>
                </a:solidFill>
              </a:rPr>
              <a:t>Higher between the BIR Zonal Value or the tax declaration market value</a:t>
            </a:r>
          </a:p>
          <a:p>
            <a:pPr marL="418687" lvl="1">
              <a:lnSpc>
                <a:spcPct val="14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1024643"/>
            <a:ext cx="9144000" cy="93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125" b="1" dirty="0">
                <a:solidFill>
                  <a:schemeClr val="tx1"/>
                </a:solidFill>
              </a:rPr>
              <a:t>Valuation of Real Properties: Estate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10</a:t>
            </a:fld>
            <a:r>
              <a:rPr lang="en-US" dirty="0"/>
              <a:t>8</a:t>
            </a:r>
            <a:endParaRPr dirty="0"/>
          </a:p>
        </p:txBody>
      </p:sp>
      <p:pic>
        <p:nvPicPr>
          <p:cNvPr id="7" name="Picture 2" descr="C:\Users\tihosio\Downloads\statistic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965">
            <a:off x="2162653" y="2702633"/>
            <a:ext cx="2426831" cy="21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2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5078088" y="2061508"/>
            <a:ext cx="4442193" cy="2243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168665">
              <a:lnSpc>
                <a:spcPct val="14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chemeClr val="tx1"/>
                </a:solidFill>
              </a:rPr>
              <a:t>UNLISTED shares in corporations with real properties -</a:t>
            </a:r>
          </a:p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Book Value per AFS</a:t>
            </a:r>
          </a:p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No need to appraise  real properties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1024643"/>
            <a:ext cx="9144000" cy="93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125" b="1" dirty="0">
                <a:solidFill>
                  <a:schemeClr val="tx1"/>
                </a:solidFill>
              </a:rPr>
              <a:t>Valuation of Shares: Estate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3" y="7470474"/>
            <a:ext cx="144270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11</a:t>
            </a:fld>
            <a:r>
              <a:rPr lang="en-US" dirty="0"/>
              <a:t>9</a:t>
            </a:r>
            <a:endParaRPr dirty="0"/>
          </a:p>
        </p:txBody>
      </p:sp>
      <p:pic>
        <p:nvPicPr>
          <p:cNvPr id="7" name="Picture 2" descr="C:\Users\tihosio\Downloads\grap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30" y="2462713"/>
            <a:ext cx="2326784" cy="23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3181997">
            <a:off x="3384928" y="3420692"/>
            <a:ext cx="323189" cy="41036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algn="ctr" defTabSz="365111" fontAlgn="auto">
              <a:spcBef>
                <a:spcPts val="0"/>
              </a:spcBef>
              <a:spcAft>
                <a:spcPts val="0"/>
              </a:spcAft>
            </a:pPr>
            <a:endParaRPr lang="en-PH" sz="22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841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28814" y="3837530"/>
            <a:ext cx="3785019" cy="577056"/>
          </a:xfrm>
          <a:prstGeom prst="ellipse">
            <a:avLst/>
          </a:prstGeom>
          <a:solidFill>
            <a:schemeClr val="bg2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algn="ctr" defTabSz="365111" fontAlgn="auto">
              <a:spcBef>
                <a:spcPts val="0"/>
              </a:spcBef>
              <a:spcAft>
                <a:spcPts val="0"/>
              </a:spcAft>
            </a:pPr>
            <a:endParaRPr lang="en-PH" sz="22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5713833" y="2071687"/>
            <a:ext cx="5422727" cy="438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500" b="1" dirty="0">
                <a:solidFill>
                  <a:schemeClr val="tx1"/>
                </a:solidFill>
              </a:rPr>
              <a:t>50% Share of the Surviving Spouse in the Net Conjugal or Absolute Community Estate</a:t>
            </a:r>
          </a:p>
          <a:p>
            <a:pPr marL="418687" lvl="1">
              <a:lnSpc>
                <a:spcPct val="140000"/>
              </a:lnSpc>
              <a:spcBef>
                <a:spcPct val="0"/>
              </a:spcBef>
            </a:pPr>
            <a:r>
              <a:rPr lang="en-US" altLang="en-US" sz="25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What to expect today?"/>
          <p:cNvSpPr txBox="1">
            <a:spLocks/>
          </p:cNvSpPr>
          <p:nvPr/>
        </p:nvSpPr>
        <p:spPr>
          <a:xfrm>
            <a:off x="1524000" y="1024643"/>
            <a:ext cx="9144000" cy="93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125" b="1" dirty="0">
                <a:solidFill>
                  <a:schemeClr val="tx1"/>
                </a:solidFill>
              </a:rPr>
              <a:t>Estate Tax Deduction</a:t>
            </a:r>
          </a:p>
        </p:txBody>
      </p:sp>
      <p:sp>
        <p:nvSpPr>
          <p:cNvPr id="7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213869" y="7470474"/>
            <a:ext cx="389531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178586" indent="-178586">
              <a:buFont typeface="Arial" pitchFamily="34" charset="0"/>
              <a:buChar char="•"/>
            </a:pPr>
            <a:r>
              <a:rPr lang="en-US" dirty="0"/>
              <a:t>20</a:t>
            </a:r>
            <a:endParaRPr dirty="0"/>
          </a:p>
        </p:txBody>
      </p:sp>
      <p:pic>
        <p:nvPicPr>
          <p:cNvPr id="8" name="Picture 2" descr="C:\Users\tihosio\Downloads\dis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84" y="2726532"/>
            <a:ext cx="1836974" cy="16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1" y="2287725"/>
            <a:ext cx="1111082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algn="ctr" defTabSz="365111" fontAlgn="auto">
              <a:spcBef>
                <a:spcPts val="0"/>
              </a:spcBef>
              <a:spcAft>
                <a:spcPts val="0"/>
              </a:spcAft>
            </a:pPr>
            <a:r>
              <a:rPr lang="en-PH" sz="1375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376685" y="3089239"/>
            <a:ext cx="1353266" cy="577056"/>
          </a:xfrm>
          <a:prstGeom prst="ellipse">
            <a:avLst/>
          </a:prstGeom>
          <a:noFill/>
          <a:ln w="269875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algn="ctr" defTabSz="365111" fontAlgn="auto">
              <a:spcBef>
                <a:spcPts val="0"/>
              </a:spcBef>
              <a:spcAft>
                <a:spcPts val="0"/>
              </a:spcAft>
            </a:pPr>
            <a:endParaRPr lang="en-PH" sz="22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461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289094" y="1961008"/>
            <a:ext cx="6218157" cy="4276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168665"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Withdrawal of deposit account allowed, subject to 6% final withholding tax</a:t>
            </a:r>
          </a:p>
          <a:p>
            <a:pPr marL="418687" lvl="1">
              <a:spcBef>
                <a:spcPct val="0"/>
              </a:spcBef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418687" lvl="1"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	- without benefit of the 5Million standard deduction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1024643"/>
            <a:ext cx="9144000" cy="93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2750" b="1" dirty="0">
                <a:solidFill>
                  <a:schemeClr val="tx1"/>
                </a:solidFill>
              </a:rPr>
              <a:t>Estate Tax – Bank Deposit Withdrawal</a:t>
            </a:r>
          </a:p>
        </p:txBody>
      </p:sp>
      <p:pic>
        <p:nvPicPr>
          <p:cNvPr id="6" name="Picture 5" descr="A picture containing sitting, book, food, table&#10;&#10;Description automatically generated">
            <a:extLst>
              <a:ext uri="{FF2B5EF4-FFF2-40B4-BE49-F238E27FC236}">
                <a16:creationId xmlns:a16="http://schemas.microsoft.com/office/drawing/2014/main" id="{79C84EC1-D777-B941-901A-75F10B7F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48" y="2166503"/>
            <a:ext cx="2034962" cy="125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C514B-BA33-874C-9751-44B40E9E1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73" y="3780779"/>
            <a:ext cx="2039391" cy="15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454237" y="2513363"/>
            <a:ext cx="5793182" cy="206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Due date 1 year after death</a:t>
            </a: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600" b="1" dirty="0">
              <a:solidFill>
                <a:schemeClr val="tx1"/>
              </a:solidFill>
            </a:endParaRP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May be paid in 2-yr installment – with no interest</a:t>
            </a:r>
          </a:p>
          <a:p>
            <a:pPr marL="168665">
              <a:spcBef>
                <a:spcPct val="0"/>
              </a:spcBef>
            </a:pP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1064059"/>
            <a:ext cx="9144000" cy="712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125" b="1" dirty="0">
                <a:solidFill>
                  <a:schemeClr val="bg2"/>
                </a:solidFill>
              </a:rPr>
              <a:t>Estate Tax Due Date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509889"/>
            <a:ext cx="164978" cy="131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17</a:t>
            </a:r>
            <a:endParaRPr dirty="0"/>
          </a:p>
        </p:txBody>
      </p:sp>
      <p:pic>
        <p:nvPicPr>
          <p:cNvPr id="7" name="Picture 2" descr="C:\Users\tihosio\Downloads\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2" y="2236158"/>
            <a:ext cx="2928749" cy="19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ihosio\Downloads\gravey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4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40" y="4185941"/>
            <a:ext cx="1183805" cy="7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7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BD6A-A881-5D4E-AAFD-8DC22B62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C81AD-656F-584F-9584-DD99FA4CD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What to expect today?">
            <a:extLst>
              <a:ext uri="{FF2B5EF4-FFF2-40B4-BE49-F238E27FC236}">
                <a16:creationId xmlns:a16="http://schemas.microsoft.com/office/drawing/2014/main" id="{6697450E-F05D-244E-B8D1-5E559BFD9230}"/>
              </a:ext>
            </a:extLst>
          </p:cNvPr>
          <p:cNvSpPr txBox="1">
            <a:spLocks/>
          </p:cNvSpPr>
          <p:nvPr/>
        </p:nvSpPr>
        <p:spPr>
          <a:xfrm>
            <a:off x="1524000" y="188317"/>
            <a:ext cx="8995814" cy="1053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516" b="1" dirty="0">
                <a:solidFill>
                  <a:schemeClr val="tx1"/>
                </a:solidFill>
              </a:rPr>
              <a:t>Estate Tax Payment Source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6EBACB-5CA6-2F4D-B858-3CFE0BCA0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42" y="1752600"/>
            <a:ext cx="1813576" cy="16249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FC4229-C6A1-BC45-83CD-77608A26C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1" y="4131843"/>
            <a:ext cx="2675504" cy="1287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2882D6-EE01-B749-852B-A8E45ECAB277}"/>
              </a:ext>
            </a:extLst>
          </p:cNvPr>
          <p:cNvSpPr txBox="1">
            <a:spLocks noChangeArrowheads="1"/>
          </p:cNvSpPr>
          <p:nvPr/>
        </p:nvSpPr>
        <p:spPr>
          <a:xfrm>
            <a:off x="4480458" y="1241728"/>
            <a:ext cx="5699299" cy="305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Cash/Deposits of Deceased</a:t>
            </a: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Advances from Heirs</a:t>
            </a: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Proceeds from Life Insurance policies</a:t>
            </a: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Proceeds from sale of estate assets</a:t>
            </a:r>
          </a:p>
          <a:p>
            <a:pPr marL="189749">
              <a:spcBef>
                <a:spcPct val="0"/>
              </a:spcBef>
            </a:pPr>
            <a:endParaRPr lang="en-US" altLang="en-US" sz="281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6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43CEC-B6CF-0E46-9A9A-7D5EB1FA5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pic>
        <p:nvPicPr>
          <p:cNvPr id="6" name="Picture 2" descr="C:\Users\tihosio\Downloads\house (1).png">
            <a:extLst>
              <a:ext uri="{FF2B5EF4-FFF2-40B4-BE49-F238E27FC236}">
                <a16:creationId xmlns:a16="http://schemas.microsoft.com/office/drawing/2014/main" id="{1694CEAB-9ED2-DE4E-8CB2-D94F62C7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80" y="2060848"/>
            <a:ext cx="2819772" cy="28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FE70B82-99A5-9748-8434-82017989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198" y="1223831"/>
            <a:ext cx="6070810" cy="41326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dirty="0"/>
              <a:t>Extrajudicial Partition if there is consensus among heirs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b="1" dirty="0"/>
              <a:t>Litigation if no consensus or agreement, which is  time consuming,                                            costly and tedious</a:t>
            </a:r>
            <a:endParaRPr lang="en-PH" b="1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D6FD8D1-59E5-3E46-8E55-DDED9F0F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280" y="114300"/>
            <a:ext cx="863872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Settlement of the Estate</a:t>
            </a:r>
            <a:endParaRPr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2A97E-4F77-1C4D-958A-8E7E1D46D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E0A39A-05C9-6C46-9275-9D76E689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217" y="235493"/>
            <a:ext cx="7358063" cy="3929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797" b="1" dirty="0">
                <a:solidFill>
                  <a:schemeClr val="tx1"/>
                </a:solidFill>
              </a:rPr>
              <a:t>Probate of Wills</a:t>
            </a:r>
            <a:endParaRPr sz="3797" b="1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5351BF0-779C-3347-90DF-84A31AAB3D90}"/>
              </a:ext>
            </a:extLst>
          </p:cNvPr>
          <p:cNvSpPr txBox="1">
            <a:spLocks/>
          </p:cNvSpPr>
          <p:nvPr/>
        </p:nvSpPr>
        <p:spPr bwMode="auto">
          <a:xfrm>
            <a:off x="5122595" y="1136355"/>
            <a:ext cx="5328948" cy="500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defRPr sz="4400"/>
            </a:pPr>
            <a:r>
              <a:rPr lang="en-US" sz="3500" kern="0" dirty="0"/>
              <a:t>If deceased made a </a:t>
            </a:r>
            <a:r>
              <a:rPr lang="en-US" sz="3500" b="1" kern="0" dirty="0"/>
              <a:t>Will</a:t>
            </a:r>
            <a:r>
              <a:rPr lang="en-US" sz="3500" kern="0" dirty="0"/>
              <a:t>, notarial or holographic - </a:t>
            </a:r>
          </a:p>
          <a:p>
            <a:pPr>
              <a:spcBef>
                <a:spcPts val="0"/>
              </a:spcBef>
              <a:defRPr sz="4400"/>
            </a:pPr>
            <a:endParaRPr lang="en-US" sz="3500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3500" kern="0" dirty="0"/>
              <a:t>Probate Proceedings (Court Litigation)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500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3500" kern="0" dirty="0"/>
              <a:t>Requires appointment of Executor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500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3500" kern="0" dirty="0"/>
              <a:t>Take years to complete, and prone to further delays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094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094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094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3094" kern="0" dirty="0"/>
          </a:p>
        </p:txBody>
      </p:sp>
      <p:pic>
        <p:nvPicPr>
          <p:cNvPr id="7" name="Picture 2" descr="C:\Users\tihosio\Downloads\document.png">
            <a:extLst>
              <a:ext uri="{FF2B5EF4-FFF2-40B4-BE49-F238E27FC236}">
                <a16:creationId xmlns:a16="http://schemas.microsoft.com/office/drawing/2014/main" id="{C67B8511-971A-E841-93BD-7BE18263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836">
            <a:off x="2160838" y="1904687"/>
            <a:ext cx="2577566" cy="25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8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1793876" y="1628179"/>
            <a:ext cx="8677409" cy="2"/>
          </a:xfrm>
          <a:prstGeom prst="line">
            <a:avLst/>
          </a:prstGeom>
          <a:ln w="25400" cap="rnd">
            <a:solidFill>
              <a:srgbClr val="A6AAA9"/>
            </a:solidFill>
            <a:prstDash val="sysDot"/>
          </a:ln>
        </p:spPr>
        <p:txBody>
          <a:bodyPr lIns="28574" tIns="28574" rIns="28574" bIns="28574"/>
          <a:lstStyle/>
          <a:p>
            <a:endParaRPr sz="1500" dirty="0"/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2"/>
            <a:ext cx="9144000" cy="99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000" b="1" dirty="0">
                <a:solidFill>
                  <a:schemeClr val="tx1"/>
                </a:solidFill>
              </a:rPr>
              <a:t>Estate Tax Amnesty Extension</a:t>
            </a: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>
          <a:xfrm>
            <a:off x="5037644" y="2028825"/>
            <a:ext cx="5661932" cy="482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6% amnesty tax</a:t>
            </a:r>
          </a:p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Valued at the time of death</a:t>
            </a:r>
          </a:p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Deductions applicable at the time of death</a:t>
            </a:r>
          </a:p>
          <a:p>
            <a:pPr marL="428608" indent="-428608" hangingPunct="1">
              <a:buFont typeface="Arial" pitchFamily="34" charset="0"/>
              <a:buChar char="•"/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7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16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92CC67-C4E0-FB4D-B425-095F36C7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4" y="2608509"/>
            <a:ext cx="3119712" cy="21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473944" y="1670806"/>
            <a:ext cx="5931901" cy="432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Availment Period -  until </a:t>
            </a:r>
            <a:r>
              <a:rPr lang="en-US" altLang="en-US" sz="3200" b="1" dirty="0">
                <a:solidFill>
                  <a:srgbClr val="FF0000"/>
                </a:solidFill>
              </a:rPr>
              <a:t>June 14, 2023</a:t>
            </a: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Application first before payment</a:t>
            </a: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597273" indent="-428608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CAR will be issued after payment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1"/>
            <a:ext cx="9144000" cy="110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Estate Tax Amnesty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39525"/>
            <a:ext cx="164978" cy="2040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rPr lang="en-US" dirty="0"/>
              <a:t>17</a:t>
            </a:r>
            <a:endParaRPr dirty="0"/>
          </a:p>
        </p:txBody>
      </p:sp>
      <p:pic>
        <p:nvPicPr>
          <p:cNvPr id="7" name="Picture 2" descr="C:\Users\tihosio\Downloads\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19" y="2306302"/>
            <a:ext cx="2346038" cy="24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ihosio\Downloads\gravey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4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54" y="3881473"/>
            <a:ext cx="959675" cy="9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0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8D32-72BD-6E4B-B3A1-99455005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Legal Notice &amp; Disclaimer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CE8C-0323-294B-A672-303DF8FFD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presentation is not a form of legal advice. The organizers, the presenter, and the Law Firm of Quiason Makalintal Barot Torres Ibarra Sison &amp; Damaso, shall not be liable for any claims or damages arising from any matter contained in the presentation. Securing professional advice or counselling before undertaking any plan is highly recommended.  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A025-F8FB-BE44-8E5F-7F1CAFF8B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1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109D-1F07-DE42-B95B-84CC25E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8458200" cy="1143000"/>
          </a:xfrm>
        </p:spPr>
        <p:txBody>
          <a:bodyPr wrap="square" anchor="ctr">
            <a:normAutofit fontScale="90000"/>
          </a:bodyPr>
          <a:lstStyle/>
          <a:p>
            <a:pPr hangingPunct="1"/>
            <a:r>
              <a:rPr lang="en-US" sz="3516" b="1" kern="1200" dirty="0">
                <a:solidFill>
                  <a:schemeClr val="tx1"/>
                </a:solidFill>
                <a:latin typeface="Gill Sans"/>
                <a:cs typeface="Gill Sans"/>
                <a:sym typeface="Gill Sans"/>
              </a:rPr>
              <a:t>ESTATE TAX AMNESTY EXTENSION</a:t>
            </a:r>
          </a:p>
        </p:txBody>
      </p:sp>
      <p:pic>
        <p:nvPicPr>
          <p:cNvPr id="6" name="Picture 2" descr="C:\Users\tihosio\Downloads\house.png">
            <a:extLst>
              <a:ext uri="{FF2B5EF4-FFF2-40B4-BE49-F238E27FC236}">
                <a16:creationId xmlns:a16="http://schemas.microsoft.com/office/drawing/2014/main" id="{3FBEC51D-C0DB-B240-A7E6-9300E2F599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133600"/>
            <a:ext cx="2662064" cy="26620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B00F7-24ED-9C46-8B5C-878CF487C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8800" y="6248400"/>
            <a:ext cx="58674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Law Firm of</a:t>
            </a:r>
          </a:p>
          <a:p>
            <a:pPr>
              <a:spcAft>
                <a:spcPts val="600"/>
              </a:spcAft>
            </a:pPr>
            <a:r>
              <a:rPr lang="en-US" dirty="0"/>
              <a:t>Quiason Makalintal Barot Torres Ibarra Sison &amp; Damaso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A05F3B-3961-0246-A430-C1368C18316B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>
          <a:xfrm>
            <a:off x="5375920" y="2743201"/>
            <a:ext cx="6264696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Can be availed even before Settlement and Partition</a:t>
            </a:r>
          </a:p>
          <a:p>
            <a:pPr marL="671935" indent="-482186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81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259411"/>
            <a:ext cx="9144001" cy="45163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Donation/Gift</a:t>
            </a:r>
            <a:endParaRPr lang="en-PH" sz="7187" u="sng" dirty="0"/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400148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977E0-E63B-664F-B70F-D9C6887CB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FE45F4-469D-BC40-ABDC-F64587DD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18" y="574554"/>
            <a:ext cx="7358063" cy="3929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797" b="1" dirty="0">
                <a:solidFill>
                  <a:schemeClr val="tx1"/>
                </a:solidFill>
              </a:rPr>
              <a:t>Donation/Gift</a:t>
            </a:r>
            <a:endParaRPr sz="3797" b="1" dirty="0">
              <a:solidFill>
                <a:schemeClr val="tx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ECB5D4-D6EE-5F4C-954E-A49A803E5946}"/>
              </a:ext>
            </a:extLst>
          </p:cNvPr>
          <p:cNvSpPr txBox="1">
            <a:spLocks/>
          </p:cNvSpPr>
          <p:nvPr/>
        </p:nvSpPr>
        <p:spPr bwMode="auto">
          <a:xfrm>
            <a:off x="5246879" y="1288452"/>
            <a:ext cx="4861986" cy="42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defRPr sz="4400"/>
            </a:pPr>
            <a:r>
              <a:rPr lang="en-US" sz="2812" b="1" kern="0" dirty="0"/>
              <a:t>Purely out of love &amp; generosity</a:t>
            </a:r>
            <a:endParaRPr lang="en-US" sz="2812" kern="0" dirty="0"/>
          </a:p>
          <a:p>
            <a:pPr>
              <a:spcBef>
                <a:spcPts val="0"/>
              </a:spcBef>
              <a:defRPr sz="4400"/>
            </a:pPr>
            <a:endParaRPr lang="en-US" sz="2812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2812" b="1" kern="0" dirty="0"/>
              <a:t>Cash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2812" b="1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2812" b="1" kern="0" dirty="0"/>
              <a:t>Property (real &amp; personal)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2812" b="1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2812" b="1" kern="0" dirty="0"/>
              <a:t>Shares, Bonds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2812" b="1" kern="0" dirty="0"/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r>
              <a:rPr lang="en-US" sz="2812" b="1" kern="0" dirty="0"/>
              <a:t>Jewelry</a:t>
            </a:r>
          </a:p>
          <a:p>
            <a:pPr marL="401822" indent="-401822">
              <a:spcBef>
                <a:spcPts val="0"/>
              </a:spcBef>
              <a:buFont typeface="Arial" pitchFamily="34" charset="0"/>
              <a:buChar char="•"/>
              <a:defRPr sz="4400"/>
            </a:pPr>
            <a:endParaRPr lang="en-US" sz="2812" kern="0" dirty="0"/>
          </a:p>
        </p:txBody>
      </p:sp>
      <p:pic>
        <p:nvPicPr>
          <p:cNvPr id="7" name="Picture 6" descr="A red and white box&#10;&#10;Description automatically generated">
            <a:extLst>
              <a:ext uri="{FF2B5EF4-FFF2-40B4-BE49-F238E27FC236}">
                <a16:creationId xmlns:a16="http://schemas.microsoft.com/office/drawing/2014/main" id="{0BAF258B-1EA2-3045-8C5C-E991DC94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36" y="1691146"/>
            <a:ext cx="2924816" cy="2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4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at to expect today?"/>
          <p:cNvSpPr txBox="1">
            <a:spLocks/>
          </p:cNvSpPr>
          <p:nvPr/>
        </p:nvSpPr>
        <p:spPr>
          <a:xfrm>
            <a:off x="1524000" y="857251"/>
            <a:ext cx="9144000" cy="110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Donor’s Tax</a:t>
            </a: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4720000" y="2269748"/>
            <a:ext cx="5948000" cy="2190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Not over P250K per year </a:t>
            </a:r>
            <a:r>
              <a:rPr lang="mr-IN" altLang="en-US" sz="3200" b="1" dirty="0">
                <a:solidFill>
                  <a:schemeClr val="tx1"/>
                </a:solidFill>
              </a:rPr>
              <a:t>–</a:t>
            </a:r>
            <a:r>
              <a:rPr lang="en-US" altLang="en-US" sz="3200" b="1" dirty="0">
                <a:solidFill>
                  <a:schemeClr val="tx1"/>
                </a:solidFill>
              </a:rPr>
              <a:t> EXEMPT</a:t>
            </a:r>
          </a:p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6% rate in excess of P250K</a:t>
            </a:r>
          </a:p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Uniform rate regardless of relationship of donor and donee</a:t>
            </a:r>
          </a:p>
          <a:p>
            <a:pPr marL="357173" indent="-357173" hangingPunct="1">
              <a:spcBef>
                <a:spcPts val="375"/>
              </a:spcBef>
              <a:buFont typeface="Arial" pitchFamily="34" charset="0"/>
              <a:buChar char="•"/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21</a:t>
            </a:r>
            <a:endParaRPr dirty="0"/>
          </a:p>
        </p:txBody>
      </p:sp>
      <p:pic>
        <p:nvPicPr>
          <p:cNvPr id="7" name="Picture 2" descr="C:\Users\tihosio\Downloads\t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661">
            <a:off x="2069008" y="2218296"/>
            <a:ext cx="2363096" cy="20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531796" y="2323428"/>
            <a:ext cx="6136203" cy="4188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Higher between the BIR Zonal Value or the tax declaration market value</a:t>
            </a:r>
          </a:p>
          <a:p>
            <a:pPr marL="418687" lvl="1">
              <a:lnSpc>
                <a:spcPct val="14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1"/>
            <a:ext cx="9144000" cy="110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Valuation of Real Properties: Donation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24</a:t>
            </a:fld>
            <a:r>
              <a:rPr lang="en-US" dirty="0"/>
              <a:t>8</a:t>
            </a:r>
            <a:endParaRPr dirty="0"/>
          </a:p>
        </p:txBody>
      </p:sp>
      <p:pic>
        <p:nvPicPr>
          <p:cNvPr id="7" name="Picture 2" descr="C:\Users\tihosio\Downloads\statistic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965">
            <a:off x="2083825" y="2301926"/>
            <a:ext cx="2426831" cy="21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795620" y="2062883"/>
            <a:ext cx="6628971" cy="414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168665">
              <a:lnSpc>
                <a:spcPct val="14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UNLISTED shares in corporations with real properties </a:t>
            </a:r>
          </a:p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Book value only in latest AFS</a:t>
            </a:r>
          </a:p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No need to appraise  real properties</a:t>
            </a: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1"/>
            <a:ext cx="9144000" cy="110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Valuation of Shares: Donation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fld id="{86CB4B4D-7CA3-9044-876B-883B54F8677D}" type="slidenum">
              <a:rPr smtClean="0"/>
              <a:t>25</a:t>
            </a:fld>
            <a:r>
              <a:rPr lang="en-US" dirty="0"/>
              <a:t>9</a:t>
            </a:r>
            <a:endParaRPr dirty="0"/>
          </a:p>
        </p:txBody>
      </p:sp>
      <p:pic>
        <p:nvPicPr>
          <p:cNvPr id="7" name="Picture 2" descr="C:\Users\tihosio\Downloads\grap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76" y="2153972"/>
            <a:ext cx="2660751" cy="23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3181997">
            <a:off x="3384928" y="3420692"/>
            <a:ext cx="323189" cy="41036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algn="ctr" defTabSz="365111" fontAlgn="auto">
              <a:spcBef>
                <a:spcPts val="0"/>
              </a:spcBef>
              <a:spcAft>
                <a:spcPts val="0"/>
              </a:spcAft>
            </a:pPr>
            <a:endParaRPr lang="en-PH" sz="22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7637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4483013" y="1971262"/>
            <a:ext cx="6177929" cy="3589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25839" indent="-35717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More deductions for Estate Tax i.e., 5M</a:t>
            </a:r>
          </a:p>
          <a:p>
            <a:pPr marL="525839" indent="-357173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750" b="1" dirty="0">
              <a:solidFill>
                <a:schemeClr val="tx1"/>
              </a:solidFill>
            </a:endParaRPr>
          </a:p>
          <a:p>
            <a:pPr marL="525839" indent="-35717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Donor’s tax on PRESENT VALUE</a:t>
            </a:r>
          </a:p>
          <a:p>
            <a:pPr marL="525839" indent="-357173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750" b="1" dirty="0">
              <a:solidFill>
                <a:schemeClr val="tx1"/>
              </a:solidFill>
            </a:endParaRPr>
          </a:p>
          <a:p>
            <a:pPr marL="525839" indent="-35717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Estate tax on FUTURE VALUE at time of death </a:t>
            </a:r>
          </a:p>
          <a:p>
            <a:pPr marL="525839" indent="-357173">
              <a:lnSpc>
                <a:spcPct val="14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en-US" sz="2750" b="1" dirty="0">
              <a:solidFill>
                <a:schemeClr val="tx1"/>
              </a:solidFill>
            </a:endParaRPr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0"/>
            <a:ext cx="9144000" cy="97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6% Estate Tax VS. 6% Donor’s Tax</a:t>
            </a:r>
          </a:p>
        </p:txBody>
      </p:sp>
      <p:sp>
        <p:nvSpPr>
          <p:cNvPr id="6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26</a:t>
            </a:fld>
            <a:r>
              <a:rPr lang="en-US" dirty="0"/>
              <a:t>9</a:t>
            </a:r>
            <a:endParaRPr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9F96FA-33B2-6342-A816-EFCDDF8A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8" y="2390630"/>
            <a:ext cx="2569670" cy="2751165"/>
          </a:xfrm>
          <a:prstGeom prst="rect">
            <a:avLst/>
          </a:prstGeom>
        </p:spPr>
      </p:pic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4CD01651-F078-1E4D-8288-8203C37DC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024">
            <a:off x="1783414" y="1998521"/>
            <a:ext cx="885626" cy="784219"/>
          </a:xfrm>
          <a:prstGeom prst="rect">
            <a:avLst/>
          </a:prstGeom>
        </p:spPr>
      </p:pic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A450EC24-C5C5-2447-9673-A1AB1C521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024">
            <a:off x="3586564" y="2036386"/>
            <a:ext cx="858106" cy="7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hosio\Downloads\t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845">
            <a:off x="2775619" y="2587326"/>
            <a:ext cx="1715054" cy="14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2"/>
            <a:ext cx="9144000" cy="98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Documentary Stamp Tax on Donation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E357B0-79B0-AF4D-B051-EC55C8882B58}"/>
              </a:ext>
            </a:extLst>
          </p:cNvPr>
          <p:cNvSpPr txBox="1">
            <a:spLocks/>
          </p:cNvSpPr>
          <p:nvPr/>
        </p:nvSpPr>
        <p:spPr>
          <a:xfrm>
            <a:off x="4884259" y="2367136"/>
            <a:ext cx="6972381" cy="3942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357173" indent="-357173" hangingPunct="1"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DST on Donation of Shares P1.50/P200 of par value</a:t>
            </a:r>
          </a:p>
          <a:p>
            <a:pPr marL="357173" indent="-357173"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DST on Donation of real property sale 	- P15/P1000 of tax base</a:t>
            </a:r>
          </a:p>
          <a:p>
            <a:pPr marL="357173" indent="-357173" hangingPunct="1"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defRPr/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7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64978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22</a:t>
            </a:r>
            <a:endParaRPr dirty="0"/>
          </a:p>
        </p:txBody>
      </p:sp>
      <p:pic>
        <p:nvPicPr>
          <p:cNvPr id="8" name="Picture 2" descr="C:\Users\tihosio\Downloads\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537">
            <a:off x="1700730" y="2000486"/>
            <a:ext cx="2134352" cy="18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9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44105-91DC-D74F-991A-3C7462EF9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Law Firm of</a:t>
            </a:r>
            <a:endParaRPr lang="en-US" sz="1400" dirty="0"/>
          </a:p>
          <a:p>
            <a:r>
              <a:rPr lang="en-US" dirty="0"/>
              <a:t>Quiason Makalintal Barot Torres Ibarra Sison &amp; Damaso</a:t>
            </a:r>
            <a:endParaRPr lang="en-US" sz="1400" dirty="0">
              <a:latin typeface="Arial" pitchFamily="127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3E9274-989F-2645-B7E6-F1B98E4D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041" y="235492"/>
            <a:ext cx="8543670" cy="64667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3516" b="1" dirty="0">
                <a:solidFill>
                  <a:schemeClr val="tx1"/>
                </a:solidFill>
              </a:rPr>
              <a:t>Issues </a:t>
            </a:r>
            <a:r>
              <a:rPr lang="en-US" sz="3516" b="1" dirty="0">
                <a:solidFill>
                  <a:schemeClr val="tx1"/>
                </a:solidFill>
              </a:rPr>
              <a:t>to Consider in</a:t>
            </a:r>
            <a:r>
              <a:rPr sz="3516" b="1" dirty="0">
                <a:solidFill>
                  <a:schemeClr val="tx1"/>
                </a:solidFill>
              </a:rPr>
              <a:t> </a:t>
            </a:r>
            <a:r>
              <a:rPr lang="en-US" sz="3516" b="1" dirty="0">
                <a:solidFill>
                  <a:schemeClr val="tx1"/>
                </a:solidFill>
              </a:rPr>
              <a:t>Donation</a:t>
            </a:r>
            <a:endParaRPr sz="3516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tihosio\Downloads\family (1).png">
            <a:extLst>
              <a:ext uri="{FF2B5EF4-FFF2-40B4-BE49-F238E27FC236}">
                <a16:creationId xmlns:a16="http://schemas.microsoft.com/office/drawing/2014/main" id="{B436387C-6E96-C34F-A197-C8874ACF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51" y="1841129"/>
            <a:ext cx="2298279" cy="22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sio\Downloads\statistics (1).png">
            <a:extLst>
              <a:ext uri="{FF2B5EF4-FFF2-40B4-BE49-F238E27FC236}">
                <a16:creationId xmlns:a16="http://schemas.microsoft.com/office/drawing/2014/main" id="{6611D39D-B0B4-7E44-836B-D5852B4F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67">
            <a:off x="3311299" y="3275787"/>
            <a:ext cx="1486141" cy="148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B5923C-0611-BA4C-8235-9952E50F8022}"/>
              </a:ext>
            </a:extLst>
          </p:cNvPr>
          <p:cNvSpPr txBox="1"/>
          <p:nvPr/>
        </p:nvSpPr>
        <p:spPr>
          <a:xfrm>
            <a:off x="5187516" y="1338874"/>
            <a:ext cx="6084168" cy="445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822" indent="-401822" defTabSz="294754">
              <a:spcBef>
                <a:spcPts val="0"/>
              </a:spcBef>
              <a:buFont typeface="Arial" pitchFamily="34" charset="0"/>
              <a:buChar char="•"/>
              <a:defRPr sz="4048"/>
            </a:pPr>
            <a:r>
              <a:rPr lang="en-US" dirty="0"/>
              <a:t>Only the </a:t>
            </a:r>
            <a:r>
              <a:rPr lang="en-US" b="1" dirty="0"/>
              <a:t>Free Portion </a:t>
            </a:r>
            <a:r>
              <a:rPr lang="en-US" dirty="0"/>
              <a:t>can be donated freely</a:t>
            </a:r>
          </a:p>
          <a:p>
            <a:pPr marL="401822" indent="-401822" defTabSz="294754">
              <a:spcBef>
                <a:spcPts val="0"/>
              </a:spcBef>
              <a:buFont typeface="Arial" pitchFamily="34" charset="0"/>
              <a:buChar char="•"/>
              <a:defRPr sz="4048"/>
            </a:pPr>
            <a:endParaRPr lang="en-US" dirty="0"/>
          </a:p>
          <a:p>
            <a:pPr marL="401822" indent="-401822" defTabSz="294754">
              <a:spcBef>
                <a:spcPts val="0"/>
              </a:spcBef>
              <a:buFont typeface="Arial" pitchFamily="34" charset="0"/>
              <a:buChar char="•"/>
              <a:defRPr sz="4048"/>
            </a:pPr>
            <a:r>
              <a:rPr lang="en-US" dirty="0"/>
              <a:t>Subject to the rights of </a:t>
            </a:r>
            <a:r>
              <a:rPr lang="en-US" b="1" dirty="0"/>
              <a:t>Compulsory or Forced Heirs</a:t>
            </a:r>
            <a:r>
              <a:rPr lang="en-US" dirty="0"/>
              <a:t> to </a:t>
            </a:r>
            <a:r>
              <a:rPr lang="en-US" b="1" dirty="0"/>
              <a:t>Legitime</a:t>
            </a:r>
          </a:p>
        </p:txBody>
      </p:sp>
    </p:spTree>
    <p:extLst>
      <p:ext uri="{BB962C8B-B14F-4D97-AF65-F5344CB8AC3E}">
        <p14:creationId xmlns:p14="http://schemas.microsoft.com/office/powerpoint/2010/main" val="428445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b="1" dirty="0">
                <a:solidFill>
                  <a:schemeClr val="tx1"/>
                </a:solidFill>
              </a:rPr>
              <a:t>Benefits of Donation to Children</a:t>
            </a:r>
          </a:p>
        </p:txBody>
      </p:sp>
      <p:sp>
        <p:nvSpPr>
          <p:cNvPr id="20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79311">
              <a:spcBef>
                <a:spcPts val="633"/>
              </a:spcBef>
              <a:buNone/>
              <a:defRPr sz="4400"/>
            </a:pPr>
            <a:endParaRPr sz="2672" dirty="0"/>
          </a:p>
          <a:p>
            <a:pPr defTabSz="279311">
              <a:spcBef>
                <a:spcPts val="633"/>
              </a:spcBef>
              <a:defRPr sz="4400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No issue on financial capacity of children</a:t>
            </a:r>
          </a:p>
        </p:txBody>
      </p:sp>
    </p:spTree>
    <p:extLst>
      <p:ext uri="{BB962C8B-B14F-4D97-AF65-F5344CB8AC3E}">
        <p14:creationId xmlns:p14="http://schemas.microsoft.com/office/powerpoint/2010/main" val="121243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 wrap="square" anchor="ctr">
            <a:norm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What to expect today?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D782FC5-807D-7E46-8E9A-F5594E3CF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2" y="1981200"/>
            <a:ext cx="3816476" cy="41148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x-none"/>
              <a:t>What’s new in TRAIN &amp; CREATE Laws?</a:t>
            </a: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x-none"/>
              <a:t>Common issues in Estate Planning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2E042600-524E-49EC-94D3-9ABBB0BEC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400" y="6248400"/>
            <a:ext cx="78232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Law Firm of</a:t>
            </a:r>
            <a:endParaRPr lang="en-US" sz="1400"/>
          </a:p>
          <a:p>
            <a:pPr>
              <a:spcAft>
                <a:spcPts val="600"/>
              </a:spcAft>
            </a:pPr>
            <a:r>
              <a:rPr lang="en-US"/>
              <a:t>Quiason Makalintal Barot Torres Ibarra Sison &amp; Damaso</a:t>
            </a:r>
            <a:endParaRPr lang="en-US" sz="1400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93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b="1" dirty="0">
                <a:solidFill>
                  <a:schemeClr val="tx1"/>
                </a:solidFill>
              </a:rPr>
              <a:t>Issues in Donating to Children</a:t>
            </a:r>
          </a:p>
        </p:txBody>
      </p:sp>
      <p:sp>
        <p:nvSpPr>
          <p:cNvPr id="204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01822" indent="-401822" defTabSz="268836">
              <a:spcBef>
                <a:spcPts val="562"/>
              </a:spcBef>
              <a:buFontTx/>
              <a:buChar char="-"/>
              <a:defRPr sz="3740"/>
            </a:pPr>
            <a:r>
              <a:rPr sz="3600" dirty="0"/>
              <a:t>W</a:t>
            </a:r>
            <a:r>
              <a:rPr lang="en-US" sz="3600" dirty="0"/>
              <a:t>ITHOUT</a:t>
            </a:r>
            <a:r>
              <a:rPr sz="3600" dirty="0"/>
              <a:t> pre-nup</a:t>
            </a:r>
            <a:r>
              <a:rPr lang="en-US" sz="3600" dirty="0"/>
              <a:t>.</a:t>
            </a:r>
            <a:r>
              <a:rPr sz="3600" dirty="0"/>
              <a:t> – </a:t>
            </a:r>
            <a:r>
              <a:rPr lang="en-US" sz="3600" dirty="0"/>
              <a:t>donation BEFORE</a:t>
            </a:r>
            <a:r>
              <a:rPr sz="3600" dirty="0"/>
              <a:t> wedding</a:t>
            </a:r>
            <a:r>
              <a:rPr lang="en-US" sz="3600" dirty="0"/>
              <a:t>,</a:t>
            </a:r>
            <a:r>
              <a:rPr sz="3600" dirty="0"/>
              <a:t> co-owned with spouse</a:t>
            </a:r>
            <a:r>
              <a:rPr lang="en-US" sz="3600" dirty="0"/>
              <a:t> of children</a:t>
            </a:r>
          </a:p>
          <a:p>
            <a:pPr marL="401822" indent="-401822" defTabSz="268836">
              <a:spcBef>
                <a:spcPts val="562"/>
              </a:spcBef>
              <a:buFontTx/>
              <a:buChar char="-"/>
              <a:defRPr sz="3740"/>
            </a:pPr>
            <a:endParaRPr lang="en-US" sz="3600" dirty="0"/>
          </a:p>
          <a:p>
            <a:pPr marL="401822" indent="-401822" defTabSz="268836">
              <a:spcBef>
                <a:spcPts val="562"/>
              </a:spcBef>
              <a:buFontTx/>
              <a:buChar char="-"/>
              <a:defRPr sz="3740"/>
            </a:pPr>
            <a:r>
              <a:rPr sz="3600" dirty="0"/>
              <a:t>Donate </a:t>
            </a:r>
            <a:r>
              <a:rPr lang="en-US" sz="3600" dirty="0"/>
              <a:t>AFTER</a:t>
            </a:r>
            <a:r>
              <a:rPr sz="3600" dirty="0"/>
              <a:t> </a:t>
            </a:r>
            <a:r>
              <a:rPr lang="en-US" sz="3600" dirty="0"/>
              <a:t>&amp; </a:t>
            </a:r>
            <a:r>
              <a:rPr sz="3600" dirty="0"/>
              <a:t>ONLY</a:t>
            </a:r>
            <a:r>
              <a:rPr lang="en-US" sz="3600" dirty="0"/>
              <a:t> to children</a:t>
            </a:r>
            <a:r>
              <a:rPr sz="3600" dirty="0"/>
              <a:t>, exclud</a:t>
            </a:r>
            <a:r>
              <a:rPr lang="en-US" sz="3600" dirty="0"/>
              <a:t>e</a:t>
            </a:r>
            <a:r>
              <a:rPr sz="3600" dirty="0"/>
              <a:t> </a:t>
            </a:r>
            <a:r>
              <a:rPr lang="en-US" sz="3600" dirty="0"/>
              <a:t>their </a:t>
            </a:r>
            <a:r>
              <a:rPr sz="3600" dirty="0"/>
              <a:t>spouse</a:t>
            </a:r>
            <a:r>
              <a:rPr lang="en-US" sz="3600" dirty="0"/>
              <a:t>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9365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b="1" dirty="0">
                <a:solidFill>
                  <a:schemeClr val="tx1"/>
                </a:solidFill>
              </a:rPr>
              <a:t>Issues in Donating to Children</a:t>
            </a:r>
          </a:p>
        </p:txBody>
      </p:sp>
      <p:sp>
        <p:nvSpPr>
          <p:cNvPr id="2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5030">
              <a:spcBef>
                <a:spcPts val="0"/>
              </a:spcBef>
              <a:defRPr sz="4300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4400" dirty="0"/>
              <a:t>No more </a:t>
            </a:r>
            <a:r>
              <a:rPr sz="4400" dirty="0"/>
              <a:t>control </a:t>
            </a:r>
            <a:r>
              <a:rPr lang="en-US" sz="4400" dirty="0"/>
              <a:t>by Donor</a:t>
            </a:r>
            <a:endParaRPr sz="4400" dirty="0"/>
          </a:p>
          <a:p>
            <a:pPr defTabSz="345030">
              <a:spcBef>
                <a:spcPts val="0"/>
              </a:spcBef>
              <a:defRPr sz="4300"/>
            </a:pPr>
            <a:endParaRPr sz="4400" dirty="0"/>
          </a:p>
          <a:p>
            <a:pPr defTabSz="345030">
              <a:spcBef>
                <a:spcPts val="0"/>
              </a:spcBef>
              <a:defRPr sz="4300"/>
            </a:pPr>
            <a:r>
              <a:rPr lang="en-US" sz="4400" dirty="0"/>
              <a:t> </a:t>
            </a:r>
            <a:r>
              <a:rPr sz="4400" dirty="0"/>
              <a:t>Usufruct </a:t>
            </a:r>
            <a:r>
              <a:rPr lang="en-US" sz="4400" dirty="0"/>
              <a:t>agreement </a:t>
            </a:r>
            <a:r>
              <a:rPr sz="4400" dirty="0"/>
              <a:t>during </a:t>
            </a:r>
            <a:r>
              <a:rPr lang="en-US" sz="4400" dirty="0"/>
              <a:t>Donor’s</a:t>
            </a:r>
            <a:r>
              <a:rPr sz="4400" dirty="0"/>
              <a:t> lifetime</a:t>
            </a:r>
          </a:p>
        </p:txBody>
      </p:sp>
    </p:spTree>
    <p:extLst>
      <p:ext uri="{BB962C8B-B14F-4D97-AF65-F5344CB8AC3E}">
        <p14:creationId xmlns:p14="http://schemas.microsoft.com/office/powerpoint/2010/main" val="1514226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18755"/>
            <a:ext cx="9144000" cy="451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Sale of Assets</a:t>
            </a:r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2430846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758000" y="1948957"/>
            <a:ext cx="6515777" cy="4417636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Sell assets, real or personal properties, stocks, shares in family corporations</a:t>
            </a:r>
          </a:p>
          <a:p>
            <a:pPr marL="357173" indent="-357173"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3" indent="-357173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Sell to children</a:t>
            </a:r>
          </a:p>
          <a:p>
            <a:pPr marL="357173" indent="-357173"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3" indent="-357173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Sell to third parties for liquidity and leave cash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2" y="857250"/>
            <a:ext cx="9078311" cy="9919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Sale of Assets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61E75-EAE2-B040-965C-15890D4B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36" y="2185439"/>
            <a:ext cx="2607479" cy="22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6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155407" y="2166937"/>
            <a:ext cx="5512594" cy="3369470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If </a:t>
            </a:r>
            <a:r>
              <a:rPr lang="en-US" sz="3200" u="sng" dirty="0">
                <a:latin typeface="Gill Sans MT" panose="020B0502020104020203" pitchFamily="34" charset="77"/>
              </a:rPr>
              <a:t>listed </a:t>
            </a:r>
            <a:r>
              <a:rPr lang="en-US" sz="3200" dirty="0">
                <a:latin typeface="Gill Sans MT" panose="020B0502020104020203" pitchFamily="34" charset="77"/>
              </a:rPr>
              <a:t>shares – .6 of 1% Stock Transaction Tax plus brokers’ fees </a:t>
            </a:r>
          </a:p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Exempt from DST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0"/>
            <a:ext cx="9144000" cy="97877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9227"/>
            <a:r>
              <a:rPr lang="en-US" sz="3375" b="1" dirty="0">
                <a:solidFill>
                  <a:schemeClr val="tx1"/>
                </a:solidFill>
              </a:rPr>
              <a:t>Taxes on </a:t>
            </a:r>
            <a:r>
              <a:rPr sz="3375" b="1" dirty="0">
                <a:solidFill>
                  <a:schemeClr val="tx1"/>
                </a:solidFill>
              </a:rPr>
              <a:t>Sale of Shares</a:t>
            </a:r>
            <a:r>
              <a:rPr lang="en-US" sz="3375" b="1" dirty="0">
                <a:solidFill>
                  <a:schemeClr val="tx1"/>
                </a:solidFill>
              </a:rPr>
              <a:t> - Listed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 dirty="0"/>
          </a:p>
        </p:txBody>
      </p:sp>
      <p:pic>
        <p:nvPicPr>
          <p:cNvPr id="7" name="Picture 6" descr="A picture containing road, text, monitor, sitting&#10;&#10;Description automatically generated">
            <a:extLst>
              <a:ext uri="{FF2B5EF4-FFF2-40B4-BE49-F238E27FC236}">
                <a16:creationId xmlns:a16="http://schemas.microsoft.com/office/drawing/2014/main" id="{6B8636FF-9765-464E-BB7E-9C12A56F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56" y="2355774"/>
            <a:ext cx="2835824" cy="19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6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155406" y="2101248"/>
            <a:ext cx="6478411" cy="3899502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Capital Gains Tax – 15% of net gain</a:t>
            </a:r>
          </a:p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DST at P1.50/P200 of par value of fraction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0"/>
            <a:ext cx="9144000" cy="101162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9227"/>
            <a:r>
              <a:rPr lang="en-US" sz="3375" b="1" dirty="0">
                <a:solidFill>
                  <a:schemeClr val="tx1"/>
                </a:solidFill>
              </a:rPr>
              <a:t>Taxes on </a:t>
            </a:r>
            <a:r>
              <a:rPr sz="3375" b="1" dirty="0">
                <a:solidFill>
                  <a:schemeClr val="tx1"/>
                </a:solidFill>
              </a:rPr>
              <a:t>Sale of Shares</a:t>
            </a:r>
            <a:r>
              <a:rPr lang="en-US" sz="3375" b="1" dirty="0">
                <a:solidFill>
                  <a:schemeClr val="tx1"/>
                </a:solidFill>
              </a:rPr>
              <a:t> - Unlisted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0939AD6-C3B2-D246-9706-6B9B43F2A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60" y="2199611"/>
            <a:ext cx="3159482" cy="20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010889" y="2061833"/>
            <a:ext cx="5512594" cy="3369470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If </a:t>
            </a:r>
            <a:r>
              <a:rPr lang="en-US" sz="3200" u="sng" dirty="0">
                <a:latin typeface="Gill Sans MT" panose="020B0502020104020203" pitchFamily="34" charset="77"/>
              </a:rPr>
              <a:t>unlisted</a:t>
            </a:r>
            <a:r>
              <a:rPr lang="en-US" sz="3200" dirty="0">
                <a:latin typeface="Gill Sans MT" panose="020B0502020104020203" pitchFamily="34" charset="77"/>
              </a:rPr>
              <a:t> shares – Book Value per latest AFS</a:t>
            </a:r>
          </a:p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3" indent="-357173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If </a:t>
            </a:r>
            <a:r>
              <a:rPr lang="en-US" sz="3200" u="sng" dirty="0">
                <a:latin typeface="Gill Sans MT" panose="020B0502020104020203" pitchFamily="34" charset="77"/>
              </a:rPr>
              <a:t>listed </a:t>
            </a:r>
            <a:r>
              <a:rPr lang="en-US" sz="3200" dirty="0">
                <a:latin typeface="Gill Sans MT" panose="020B0502020104020203" pitchFamily="34" charset="77"/>
              </a:rPr>
              <a:t>shares – Trading Price at PSE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0"/>
            <a:ext cx="9144000" cy="99191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9227"/>
            <a:r>
              <a:rPr lang="en-US" sz="3375" b="1" dirty="0">
                <a:solidFill>
                  <a:schemeClr val="tx1"/>
                </a:solidFill>
              </a:rPr>
              <a:t>Valuation of Shares for Sale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 dirty="0"/>
          </a:p>
        </p:txBody>
      </p:sp>
      <p:pic>
        <p:nvPicPr>
          <p:cNvPr id="7" name="Picture 2" descr="C:\Users\tihosio\Downloads\st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66" y="2242893"/>
            <a:ext cx="2091531" cy="20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ihosio\Downloads\percen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70" y="1908798"/>
            <a:ext cx="1471414" cy="14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9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17584" y="1802137"/>
            <a:ext cx="6828203" cy="5055863"/>
          </a:xfrm>
          <a:prstGeom prst="rect">
            <a:avLst/>
          </a:prstGeom>
        </p:spPr>
        <p:txBody>
          <a:bodyPr vert="horz" lIns="57150" tIns="28575" rIns="57150" bIns="28575" rtlCol="0">
            <a:normAutofit fontScale="77500" lnSpcReduction="20000"/>
          </a:bodyPr>
          <a:lstStyle>
            <a:lvl1pPr marL="274320" indent="-274320" algn="l" defTabSz="5082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9665" indent="-357173">
              <a:lnSpc>
                <a:spcPct val="140000"/>
              </a:lnSpc>
            </a:pPr>
            <a:r>
              <a:rPr lang="en-US" sz="3400" dirty="0">
                <a:latin typeface="Gill Sans MT" panose="020B0502020104020203" pitchFamily="34" charset="77"/>
              </a:rPr>
              <a:t>RR 20-2020 – Book value per latest AFS ONLY!</a:t>
            </a:r>
          </a:p>
          <a:p>
            <a:pPr marL="559665" indent="-357173">
              <a:lnSpc>
                <a:spcPct val="140000"/>
              </a:lnSpc>
            </a:pPr>
            <a:endParaRPr lang="en-US" sz="3400" dirty="0">
              <a:latin typeface="Gill Sans MT" panose="020B0502020104020203" pitchFamily="34" charset="77"/>
            </a:endParaRPr>
          </a:p>
          <a:p>
            <a:pPr marL="559665" indent="-357173">
              <a:lnSpc>
                <a:spcPct val="140000"/>
              </a:lnSpc>
            </a:pPr>
            <a:r>
              <a:rPr lang="en-US" sz="3400" dirty="0">
                <a:latin typeface="Gill Sans MT" panose="020B0502020104020203" pitchFamily="34" charset="77"/>
              </a:rPr>
              <a:t>No need for Appraisal of real properties owned by the corporation</a:t>
            </a:r>
          </a:p>
          <a:p>
            <a:pPr marL="559665" indent="-357173">
              <a:lnSpc>
                <a:spcPct val="140000"/>
              </a:lnSpc>
            </a:pPr>
            <a:endParaRPr lang="en-US" sz="3400" dirty="0">
              <a:latin typeface="Gill Sans MT" panose="020B0502020104020203" pitchFamily="34" charset="77"/>
            </a:endParaRPr>
          </a:p>
          <a:p>
            <a:pPr marL="559665" indent="-357173">
              <a:lnSpc>
                <a:spcPct val="140000"/>
              </a:lnSpc>
            </a:pPr>
            <a:r>
              <a:rPr lang="en-US" sz="3400" dirty="0">
                <a:latin typeface="Gill Sans MT" panose="020B0502020104020203" pitchFamily="34" charset="77"/>
              </a:rPr>
              <a:t>Capital Gains Tax will be lesser (no adjustment on real property valuation gain)</a:t>
            </a:r>
          </a:p>
          <a:p>
            <a:pPr marL="202492">
              <a:lnSpc>
                <a:spcPct val="140000"/>
              </a:lnSpc>
            </a:pPr>
            <a:endParaRPr lang="en-US" sz="3400" dirty="0"/>
          </a:p>
          <a:p>
            <a:pPr marL="202492">
              <a:lnSpc>
                <a:spcPct val="140000"/>
              </a:lnSpc>
            </a:pPr>
            <a:endParaRPr lang="en-US" sz="2000" dirty="0"/>
          </a:p>
          <a:p>
            <a:pPr marL="202492">
              <a:lnSpc>
                <a:spcPct val="140000"/>
              </a:lnSpc>
            </a:pPr>
            <a:endParaRPr lang="en-US" sz="2000" dirty="0"/>
          </a:p>
          <a:p>
            <a:pPr marL="202492">
              <a:lnSpc>
                <a:spcPct val="140000"/>
              </a:lnSpc>
            </a:pPr>
            <a:endParaRPr lang="en-US" sz="20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2" y="857252"/>
            <a:ext cx="9143999" cy="10196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NEW On Sale of Shares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 dirty="0"/>
          </a:p>
        </p:txBody>
      </p:sp>
      <p:pic>
        <p:nvPicPr>
          <p:cNvPr id="7" name="Picture 6" descr="A picture containing red, house, outdoor, building&#10;&#10;Description automatically generated">
            <a:extLst>
              <a:ext uri="{FF2B5EF4-FFF2-40B4-BE49-F238E27FC236}">
                <a16:creationId xmlns:a16="http://schemas.microsoft.com/office/drawing/2014/main" id="{7C1CF566-FCDC-FE4E-ABE1-EA9CB153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45" y="2640763"/>
            <a:ext cx="2729354" cy="17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6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815053" y="2274915"/>
            <a:ext cx="5734707" cy="3405188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 defTabSz="306692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Capital Assets </a:t>
            </a:r>
            <a:r>
              <a:rPr lang="en-US" sz="3200" b="0" dirty="0">
                <a:latin typeface="Gill Sans MT" panose="020B0502020104020203" pitchFamily="34" charset="77"/>
              </a:rPr>
              <a:t>(not used in business) </a:t>
            </a:r>
            <a:r>
              <a:rPr lang="en-US" sz="3200" dirty="0">
                <a:latin typeface="Gill Sans MT" panose="020B0502020104020203" pitchFamily="34" charset="77"/>
              </a:rPr>
              <a:t>–Residence, vacation house, idle land, vacant lot of one not in real estate business/lessor</a:t>
            </a:r>
          </a:p>
          <a:p>
            <a:pPr marL="357173" indent="-357173" defTabSz="306692"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defTabSz="306692"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3" indent="-357173" defTabSz="306692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Ordinary Assets  </a:t>
            </a:r>
            <a:r>
              <a:rPr lang="en-US" sz="3200" b="0" dirty="0">
                <a:latin typeface="Gill Sans MT" panose="020B0502020104020203" pitchFamily="34" charset="77"/>
              </a:rPr>
              <a:t>(used in business)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1"/>
            <a:ext cx="9144000" cy="985345"/>
          </a:xfrm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pPr algn="ctr"/>
            <a:r>
              <a:rPr sz="3375" b="1" dirty="0">
                <a:solidFill>
                  <a:schemeClr val="tx1"/>
                </a:solidFill>
              </a:rPr>
              <a:t>Sale Real Properties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 dirty="0"/>
          </a:p>
        </p:txBody>
      </p:sp>
      <p:pic>
        <p:nvPicPr>
          <p:cNvPr id="7" name="Picture 2" descr="C:\Users\tihosio\Downloads\pie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51" y="2755032"/>
            <a:ext cx="1952477" cy="19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ihosio\Downloads\tax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44" y="2353743"/>
            <a:ext cx="1223367" cy="12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3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979129" y="2123828"/>
            <a:ext cx="6661487" cy="4416667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 defTabSz="306692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6% CGT (final tax)</a:t>
            </a:r>
          </a:p>
          <a:p>
            <a:pPr marL="357173" indent="-357173">
              <a:spcBef>
                <a:spcPts val="1125"/>
              </a:spcBef>
              <a:spcAft>
                <a:spcPts val="1125"/>
              </a:spcAft>
            </a:pPr>
            <a:endParaRPr lang="en-US" altLang="en-US" sz="3200" dirty="0">
              <a:latin typeface="Gill Sans MT" panose="020B0502020104020203" pitchFamily="34" charset="77"/>
            </a:endParaRPr>
          </a:p>
          <a:p>
            <a:pPr marL="357173" indent="-357173">
              <a:spcBef>
                <a:spcPts val="1125"/>
              </a:spcBef>
              <a:spcAft>
                <a:spcPts val="1125"/>
              </a:spcAft>
            </a:pPr>
            <a:r>
              <a:rPr lang="en-US" altLang="en-US" sz="3200" dirty="0">
                <a:latin typeface="Gill Sans MT" panose="020B0502020104020203" pitchFamily="34" charset="77"/>
              </a:rPr>
              <a:t>DST on Sale of real property sale 	- P15/P1000 of tax base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1"/>
            <a:ext cx="9144000" cy="985345"/>
          </a:xfrm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pPr algn="ctr"/>
            <a:r>
              <a:rPr sz="3375" b="1" dirty="0">
                <a:solidFill>
                  <a:schemeClr val="tx1"/>
                </a:solidFill>
              </a:rPr>
              <a:t>Sale Real Properties</a:t>
            </a:r>
            <a:r>
              <a:rPr lang="en-US" sz="3375" b="1" dirty="0">
                <a:solidFill>
                  <a:schemeClr val="tx1"/>
                </a:solidFill>
              </a:rPr>
              <a:t> - Capital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8782" y="7470474"/>
            <a:ext cx="150813" cy="158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 dirty="0"/>
          </a:p>
        </p:txBody>
      </p:sp>
      <p:pic>
        <p:nvPicPr>
          <p:cNvPr id="7" name="Picture 2" descr="C:\Users\tihosio\Downloads\house.png">
            <a:extLst>
              <a:ext uri="{FF2B5EF4-FFF2-40B4-BE49-F238E27FC236}">
                <a16:creationId xmlns:a16="http://schemas.microsoft.com/office/drawing/2014/main" id="{8497B85E-2294-774B-9D1D-88BE0497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8" y="2202657"/>
            <a:ext cx="2561143" cy="2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 wrap="square" anchor="ctr">
            <a:normAutofit/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What to expect today?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9F49471-728C-694B-9854-91450F36B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2" y="1981200"/>
            <a:ext cx="3816476" cy="41148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x-none"/>
              <a:t>Estate Planning options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x-none"/>
              <a:t>Insights from actual experiences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x-none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0ECFE729-2047-4D4C-A8F0-67F55CBC5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400" y="6248400"/>
            <a:ext cx="78232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Law Firm of</a:t>
            </a:r>
            <a:endParaRPr lang="en-US" sz="1400"/>
          </a:p>
          <a:p>
            <a:pPr>
              <a:spcAft>
                <a:spcPts val="600"/>
              </a:spcAft>
            </a:pPr>
            <a:r>
              <a:rPr lang="en-US"/>
              <a:t>Quiason Makalintal Barot Torres Ibarra Sison &amp; Damaso</a:t>
            </a:r>
            <a:endParaRPr lang="en-US" sz="1400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64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r>
              <a:rPr sz="4400" b="1" dirty="0">
                <a:solidFill>
                  <a:schemeClr val="tx1"/>
                </a:solidFill>
              </a:rPr>
              <a:t>Sale of Assets Before Death</a:t>
            </a:r>
          </a:p>
        </p:txBody>
      </p:sp>
      <p:sp>
        <p:nvSpPr>
          <p:cNvPr id="25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r>
              <a:rPr dirty="0">
                <a:solidFill>
                  <a:schemeClr val="tx1"/>
                </a:solidFill>
              </a:rPr>
              <a:t>Sell idle or unused assets and stay liquid</a:t>
            </a:r>
            <a:endParaRPr lang="en-US" sz="3164" dirty="0"/>
          </a:p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endParaRPr lang="en-US" sz="3164" dirty="0"/>
          </a:p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r>
              <a:rPr dirty="0">
                <a:solidFill>
                  <a:schemeClr val="tx1"/>
                </a:solidFill>
              </a:rPr>
              <a:t>Cash is easier to use and dispose</a:t>
            </a:r>
          </a:p>
        </p:txBody>
      </p:sp>
    </p:spTree>
    <p:extLst>
      <p:ext uri="{BB962C8B-B14F-4D97-AF65-F5344CB8AC3E}">
        <p14:creationId xmlns:p14="http://schemas.microsoft.com/office/powerpoint/2010/main" val="1024137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r>
              <a:rPr sz="4400" b="1" dirty="0">
                <a:solidFill>
                  <a:schemeClr val="tx1"/>
                </a:solidFill>
              </a:rPr>
              <a:t>Sale of Assets Before Death</a:t>
            </a:r>
          </a:p>
        </p:txBody>
      </p:sp>
      <p:sp>
        <p:nvSpPr>
          <p:cNvPr id="260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dirty="0">
                <a:solidFill>
                  <a:schemeClr val="tx1"/>
                </a:solidFill>
              </a:rPr>
              <a:t>ank secrecy</a:t>
            </a:r>
            <a:r>
              <a:rPr lang="en-US" dirty="0">
                <a:solidFill>
                  <a:schemeClr val="tx1"/>
                </a:solidFill>
              </a:rPr>
              <a:t> protects deposit from inquiry</a:t>
            </a:r>
            <a:endParaRPr sz="3164" dirty="0"/>
          </a:p>
          <a:p>
            <a:pPr defTabSz="336816">
              <a:spcBef>
                <a:spcPts val="773"/>
              </a:spcBef>
              <a:defRPr sz="4400"/>
            </a:pPr>
            <a:endParaRPr sz="3164" dirty="0"/>
          </a:p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dirty="0">
                <a:solidFill>
                  <a:schemeClr val="tx1"/>
                </a:solidFill>
              </a:rPr>
              <a:t>anks </a:t>
            </a:r>
            <a:r>
              <a:rPr lang="en-US" dirty="0">
                <a:solidFill>
                  <a:schemeClr val="tx1"/>
                </a:solidFill>
              </a:rPr>
              <a:t>abroad are outside PH jurisdiction</a:t>
            </a:r>
          </a:p>
          <a:p>
            <a:pPr marL="401822" indent="-401822" defTabSz="336816">
              <a:spcBef>
                <a:spcPts val="773"/>
              </a:spcBef>
              <a:buFontTx/>
              <a:buChar char="-"/>
              <a:defRPr sz="4400"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28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18755"/>
            <a:ext cx="9144000" cy="562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Capital Asset vs. Ordinary asset?</a:t>
            </a:r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230763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hosio\Downloads\t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845">
            <a:off x="2705577" y="2533947"/>
            <a:ext cx="1499787" cy="14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857251"/>
            <a:ext cx="9144000" cy="96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375" b="1" dirty="0">
                <a:solidFill>
                  <a:schemeClr val="tx1"/>
                </a:solidFill>
              </a:rPr>
              <a:t>Sale of Real Properties - Ordinary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E357B0-79B0-AF4D-B051-EC55C8882B58}"/>
              </a:ext>
            </a:extLst>
          </p:cNvPr>
          <p:cNvSpPr txBox="1">
            <a:spLocks/>
          </p:cNvSpPr>
          <p:nvPr/>
        </p:nvSpPr>
        <p:spPr>
          <a:xfrm>
            <a:off x="4536104" y="2000797"/>
            <a:ext cx="7032250" cy="468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357173" indent="-357173" hangingPunct="1"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6% CWT – creditable against the 0-35% Income Tax or 20% - 25% Corporate Income Tax</a:t>
            </a:r>
          </a:p>
          <a:p>
            <a:pPr marL="357173" indent="-357173" hangingPunct="1"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12% VAT or 3% Percentage Tax</a:t>
            </a:r>
          </a:p>
          <a:p>
            <a:pPr marL="357173" indent="-357173"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DST on Sale of real property sale 	- P15/P1000 of tax base</a:t>
            </a:r>
          </a:p>
          <a:p>
            <a:pPr marL="357173" indent="-357173" hangingPunct="1">
              <a:spcBef>
                <a:spcPts val="375"/>
              </a:spcBef>
              <a:spcAft>
                <a:spcPts val="375"/>
              </a:spcAft>
              <a:buFont typeface="Arial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44270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22</a:t>
            </a:r>
            <a:endParaRPr dirty="0"/>
          </a:p>
        </p:txBody>
      </p:sp>
      <p:pic>
        <p:nvPicPr>
          <p:cNvPr id="8" name="Picture 2" descr="C:\Users\tihosio\Downloads\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537">
            <a:off x="1818929" y="2060684"/>
            <a:ext cx="1866456" cy="18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04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18755"/>
            <a:ext cx="9144000" cy="451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Incorporation</a:t>
            </a:r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3666909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039471" y="1855734"/>
            <a:ext cx="7817169" cy="5002266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321301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Transfer of Assets:</a:t>
            </a:r>
          </a:p>
          <a:p>
            <a:pPr marL="0" indent="0" defTabSz="321301">
              <a:spcBef>
                <a:spcPts val="0"/>
              </a:spcBef>
              <a:buNone/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	- Direct Sale; or</a:t>
            </a:r>
          </a:p>
          <a:p>
            <a:pPr marL="0" indent="0" defTabSz="321301">
              <a:spcBef>
                <a:spcPts val="0"/>
              </a:spcBef>
              <a:buNone/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	- Tax-free exchange for shares</a:t>
            </a:r>
          </a:p>
          <a:p>
            <a:pPr marL="0" indent="0" defTabSz="321301">
              <a:spcBef>
                <a:spcPts val="0"/>
              </a:spcBef>
              <a:buNone/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321301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Ideal for business assets to keep under family control</a:t>
            </a:r>
          </a:p>
          <a:p>
            <a:pPr marL="357179" indent="-357179" defTabSz="321301">
              <a:spcBef>
                <a:spcPts val="0"/>
              </a:spcBef>
              <a:buFontTx/>
              <a:buChar char="-"/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321301"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Children can become shareholders in the Corporation</a:t>
            </a:r>
          </a:p>
          <a:p>
            <a:pPr marL="357179" indent="-357179" defTabSz="321301">
              <a:spcBef>
                <a:spcPts val="0"/>
              </a:spcBef>
              <a:defRPr sz="4400"/>
            </a:pPr>
            <a:endParaRPr lang="en-US" sz="25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2" y="857251"/>
            <a:ext cx="9143999" cy="9984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Putting Assets in </a:t>
            </a:r>
            <a:r>
              <a:rPr sz="3375" b="1" dirty="0">
                <a:solidFill>
                  <a:schemeClr val="tx1"/>
                </a:solidFill>
              </a:rPr>
              <a:t>Corporation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 dirty="0"/>
          </a:p>
        </p:txBody>
      </p:sp>
      <p:pic>
        <p:nvPicPr>
          <p:cNvPr id="7" name="teamwork.png" descr="team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33" y="2432519"/>
            <a:ext cx="2057839" cy="20578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4918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to expect today?">
            <a:extLst>
              <a:ext uri="{FF2B5EF4-FFF2-40B4-BE49-F238E27FC236}">
                <a16:creationId xmlns:a16="http://schemas.microsoft.com/office/drawing/2014/main" id="{2F3B8DDC-A737-FB49-A1EA-12B265DDE64B}"/>
              </a:ext>
            </a:extLst>
          </p:cNvPr>
          <p:cNvSpPr txBox="1">
            <a:spLocks/>
          </p:cNvSpPr>
          <p:nvPr/>
        </p:nvSpPr>
        <p:spPr bwMode="auto">
          <a:xfrm>
            <a:off x="2209800" y="131445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309624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44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3300" b="1" kern="0" dirty="0">
                <a:solidFill>
                  <a:schemeClr val="tx2"/>
                </a:solidFill>
              </a:rPr>
              <a:t>Sec. 40 C (2) NIRC Amended by CREATE</a:t>
            </a:r>
          </a:p>
          <a:p>
            <a:pPr>
              <a:spcAft>
                <a:spcPts val="450"/>
              </a:spcAft>
            </a:pPr>
            <a:br>
              <a:rPr lang="en-US" sz="3300" b="1" kern="0" dirty="0">
                <a:solidFill>
                  <a:schemeClr val="tx2"/>
                </a:solidFill>
              </a:rPr>
            </a:br>
            <a:endParaRPr lang="en-US" sz="3300" b="1" kern="0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tihosio\Downloads\mansion.png">
            <a:extLst>
              <a:ext uri="{FF2B5EF4-FFF2-40B4-BE49-F238E27FC236}">
                <a16:creationId xmlns:a16="http://schemas.microsoft.com/office/drawing/2014/main" id="{FC870360-5C7B-214B-9026-526FFE9C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2343150"/>
            <a:ext cx="3086100" cy="3086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Know the Difference bet.…">
            <a:extLst>
              <a:ext uri="{FF2B5EF4-FFF2-40B4-BE49-F238E27FC236}">
                <a16:creationId xmlns:a16="http://schemas.microsoft.com/office/drawing/2014/main" id="{F56C7C14-013E-3945-9C22-63A1579DA2BC}"/>
              </a:ext>
            </a:extLst>
          </p:cNvPr>
          <p:cNvSpPr txBox="1">
            <a:spLocks/>
          </p:cNvSpPr>
          <p:nvPr/>
        </p:nvSpPr>
        <p:spPr bwMode="auto">
          <a:xfrm>
            <a:off x="6172200" y="234315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253951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66700" algn="l"/>
                <a:tab pos="542925" algn="l"/>
                <a:tab pos="819150" algn="l"/>
                <a:tab pos="1095375" algn="l"/>
                <a:tab pos="1371600" algn="l"/>
                <a:tab pos="1647825" algn="l"/>
                <a:tab pos="1933575" algn="l"/>
                <a:tab pos="2200275" algn="l"/>
                <a:tab pos="2486025" algn="l"/>
                <a:tab pos="2762250" algn="l"/>
                <a:tab pos="3038475" algn="l"/>
                <a:tab pos="3314700" algn="l"/>
                <a:tab pos="3600450" algn="l"/>
                <a:tab pos="3876675" algn="l"/>
                <a:tab pos="4152900" algn="l"/>
                <a:tab pos="4429125" algn="l"/>
                <a:tab pos="4705350" algn="l"/>
                <a:tab pos="4981575" algn="l"/>
                <a:tab pos="5257800" algn="l"/>
                <a:tab pos="5543550" algn="l"/>
              </a:tabLst>
              <a:defRPr sz="4048">
                <a:solidFill>
                  <a:srgbClr val="8F8F8F"/>
                </a:solidFill>
              </a:defRPr>
            </a:pP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</a:rPr>
              <a:t>No gain or loss shall be recognized </a:t>
            </a:r>
            <a:r>
              <a:rPr lang="en-US" sz="3300" dirty="0">
                <a:solidFill>
                  <a:schemeClr val="tx1"/>
                </a:solidFill>
              </a:rPr>
              <a:t>a corporation OR ON ITS STOCK OR SECURITIES,</a:t>
            </a:r>
            <a:endParaRPr lang="en-US" sz="33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06471-7760-F546-97E3-5D740B3C7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8800" y="5543550"/>
            <a:ext cx="5867400" cy="34290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The Law Firm of</a:t>
            </a:r>
          </a:p>
          <a:p>
            <a:pPr>
              <a:spcAft>
                <a:spcPts val="450"/>
              </a:spcAft>
            </a:pPr>
            <a:r>
              <a:rPr lang="en-US" dirty="0"/>
              <a:t>Quiason Makalintal Barot Torres Ibarra Sison &amp; Damaso</a:t>
            </a:r>
          </a:p>
        </p:txBody>
      </p:sp>
    </p:spTree>
    <p:extLst>
      <p:ext uri="{BB962C8B-B14F-4D97-AF65-F5344CB8AC3E}">
        <p14:creationId xmlns:p14="http://schemas.microsoft.com/office/powerpoint/2010/main" val="2192599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to expect today?">
            <a:extLst>
              <a:ext uri="{FF2B5EF4-FFF2-40B4-BE49-F238E27FC236}">
                <a16:creationId xmlns:a16="http://schemas.microsoft.com/office/drawing/2014/main" id="{2F3B8DDC-A737-FB49-A1EA-12B265DDE64B}"/>
              </a:ext>
            </a:extLst>
          </p:cNvPr>
          <p:cNvSpPr txBox="1">
            <a:spLocks/>
          </p:cNvSpPr>
          <p:nvPr/>
        </p:nvSpPr>
        <p:spPr bwMode="auto">
          <a:xfrm>
            <a:off x="2209800" y="131445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defTabSz="309624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44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3300" b="1" kern="0" dirty="0">
                <a:solidFill>
                  <a:schemeClr val="tx2"/>
                </a:solidFill>
              </a:rPr>
              <a:t>Sec. 40 C (2) NIRC</a:t>
            </a:r>
            <a:br>
              <a:rPr lang="en-US" sz="3300" b="1" kern="0" dirty="0">
                <a:solidFill>
                  <a:schemeClr val="tx2"/>
                </a:solidFill>
              </a:rPr>
            </a:br>
            <a:endParaRPr lang="en-US" sz="3300" b="1" kern="0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tihosio\Downloads\mansion.png">
            <a:extLst>
              <a:ext uri="{FF2B5EF4-FFF2-40B4-BE49-F238E27FC236}">
                <a16:creationId xmlns:a16="http://schemas.microsoft.com/office/drawing/2014/main" id="{FC870360-5C7B-214B-9026-526FFE9C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2343150"/>
            <a:ext cx="3086100" cy="3086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Know the Difference bet.…">
            <a:extLst>
              <a:ext uri="{FF2B5EF4-FFF2-40B4-BE49-F238E27FC236}">
                <a16:creationId xmlns:a16="http://schemas.microsoft.com/office/drawing/2014/main" id="{F56C7C14-013E-3945-9C22-63A1579DA2BC}"/>
              </a:ext>
            </a:extLst>
          </p:cNvPr>
          <p:cNvSpPr txBox="1">
            <a:spLocks/>
          </p:cNvSpPr>
          <p:nvPr/>
        </p:nvSpPr>
        <p:spPr bwMode="auto">
          <a:xfrm>
            <a:off x="6096000" y="1862826"/>
            <a:ext cx="3886200" cy="356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700" dirty="0">
                <a:solidFill>
                  <a:schemeClr val="tx1"/>
                </a:solidFill>
              </a:rPr>
              <a:t>if such corporation is a party to a reorganization and </a:t>
            </a:r>
            <a:r>
              <a:rPr lang="en-US" sz="2700" b="1" u="sng" dirty="0">
                <a:solidFill>
                  <a:schemeClr val="tx1"/>
                </a:solidFill>
              </a:rPr>
              <a:t>exchanges property</a:t>
            </a:r>
            <a:r>
              <a:rPr lang="en-US" sz="2700" dirty="0">
                <a:solidFill>
                  <a:schemeClr val="tx1"/>
                </a:solidFill>
              </a:rPr>
              <a:t> in pursuance of a plan of reorganization solely solely for stock in a corporation, which is a party to the reorganization.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7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06471-7760-F546-97E3-5D740B3C7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8800" y="5543550"/>
            <a:ext cx="5867400" cy="34290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The Law Firm of</a:t>
            </a:r>
          </a:p>
          <a:p>
            <a:pPr>
              <a:spcAft>
                <a:spcPts val="450"/>
              </a:spcAft>
            </a:pPr>
            <a:r>
              <a:rPr lang="en-US" dirty="0"/>
              <a:t>Quiason Makalintal Barot Torres Ibarra Sison &amp; Damaso</a:t>
            </a:r>
          </a:p>
        </p:txBody>
      </p:sp>
    </p:spTree>
    <p:extLst>
      <p:ext uri="{BB962C8B-B14F-4D97-AF65-F5344CB8AC3E}">
        <p14:creationId xmlns:p14="http://schemas.microsoft.com/office/powerpoint/2010/main" val="1483019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to expect today?">
            <a:extLst>
              <a:ext uri="{FF2B5EF4-FFF2-40B4-BE49-F238E27FC236}">
                <a16:creationId xmlns:a16="http://schemas.microsoft.com/office/drawing/2014/main" id="{2F3B8DDC-A737-FB49-A1EA-12B265DDE64B}"/>
              </a:ext>
            </a:extLst>
          </p:cNvPr>
          <p:cNvSpPr txBox="1">
            <a:spLocks/>
          </p:cNvSpPr>
          <p:nvPr/>
        </p:nvSpPr>
        <p:spPr bwMode="auto">
          <a:xfrm>
            <a:off x="2209800" y="987529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defTabSz="309624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44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 Neue" pitchFamily="127" charset="0"/>
                <a:ea typeface="ＭＳ Ｐゴシック" pitchFamily="127" charset="-128"/>
                <a:cs typeface="ＭＳ Ｐゴシック" pitchFamily="127" charset="-128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3300" b="1" kern="0" dirty="0">
                <a:solidFill>
                  <a:schemeClr val="tx2"/>
                </a:solidFill>
              </a:rPr>
              <a:t>Sec. 40 C (2) NIRC</a:t>
            </a:r>
            <a:br>
              <a:rPr lang="en-US" sz="3300" b="1" kern="0" dirty="0">
                <a:solidFill>
                  <a:schemeClr val="tx2"/>
                </a:solidFill>
              </a:rPr>
            </a:br>
            <a:endParaRPr lang="en-US" sz="3300" b="1" kern="0" dirty="0">
              <a:solidFill>
                <a:schemeClr val="tx2"/>
              </a:solidFill>
            </a:endParaRPr>
          </a:p>
        </p:txBody>
      </p:sp>
      <p:pic>
        <p:nvPicPr>
          <p:cNvPr id="6" name="Picture 2" descr="C:\Users\tihosio\Downloads\mansion.png">
            <a:extLst>
              <a:ext uri="{FF2B5EF4-FFF2-40B4-BE49-F238E27FC236}">
                <a16:creationId xmlns:a16="http://schemas.microsoft.com/office/drawing/2014/main" id="{0C854631-72DB-374B-914E-14105941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0" y="2343150"/>
            <a:ext cx="3086100" cy="3086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Know the Difference bet.…">
            <a:extLst>
              <a:ext uri="{FF2B5EF4-FFF2-40B4-BE49-F238E27FC236}">
                <a16:creationId xmlns:a16="http://schemas.microsoft.com/office/drawing/2014/main" id="{F56C7C14-013E-3945-9C22-63A1579DA2BC}"/>
              </a:ext>
            </a:extLst>
          </p:cNvPr>
          <p:cNvSpPr txBox="1">
            <a:spLocks/>
          </p:cNvSpPr>
          <p:nvPr/>
        </p:nvSpPr>
        <p:spPr bwMode="auto">
          <a:xfrm>
            <a:off x="5657850" y="2228850"/>
            <a:ext cx="4324350" cy="30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</a:rPr>
              <a:t>Control – 51% of total voting power of all classes of stocks entitled to vote.</a:t>
            </a:r>
          </a:p>
          <a:p>
            <a:pPr defTabSz="253951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266700" algn="l"/>
                <a:tab pos="542925" algn="l"/>
                <a:tab pos="819150" algn="l"/>
                <a:tab pos="1095375" algn="l"/>
                <a:tab pos="1371600" algn="l"/>
                <a:tab pos="1647825" algn="l"/>
                <a:tab pos="1933575" algn="l"/>
                <a:tab pos="2200275" algn="l"/>
                <a:tab pos="2486025" algn="l"/>
                <a:tab pos="2762250" algn="l"/>
                <a:tab pos="3038475" algn="l"/>
                <a:tab pos="3314700" algn="l"/>
                <a:tab pos="3600450" algn="l"/>
                <a:tab pos="3876675" algn="l"/>
                <a:tab pos="4152900" algn="l"/>
                <a:tab pos="4429125" algn="l"/>
                <a:tab pos="4705350" algn="l"/>
                <a:tab pos="4981575" algn="l"/>
                <a:tab pos="5257800" algn="l"/>
                <a:tab pos="5543550" algn="l"/>
              </a:tabLst>
              <a:defRPr sz="4048">
                <a:solidFill>
                  <a:srgbClr val="8F8F8F"/>
                </a:solidFill>
              </a:defRPr>
            </a:pPr>
            <a:r>
              <a:rPr lang="en-US" sz="3000" b="1" kern="0" dirty="0">
                <a:solidFill>
                  <a:schemeClr val="tx1"/>
                </a:solidFill>
                <a:latin typeface="+mn-lt"/>
                <a:ea typeface="+mn-ea"/>
              </a:rPr>
              <a:t>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06471-7760-F546-97E3-5D740B3C7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8800" y="5543550"/>
            <a:ext cx="5867400" cy="34290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The Law Firm of</a:t>
            </a:r>
          </a:p>
          <a:p>
            <a:pPr>
              <a:spcAft>
                <a:spcPts val="450"/>
              </a:spcAft>
            </a:pPr>
            <a:r>
              <a:rPr lang="en-US" dirty="0"/>
              <a:t>Quiason Makalintal Barot Torres Ibarra Sison &amp; Damaso</a:t>
            </a:r>
          </a:p>
        </p:txBody>
      </p:sp>
    </p:spTree>
    <p:extLst>
      <p:ext uri="{BB962C8B-B14F-4D97-AF65-F5344CB8AC3E}">
        <p14:creationId xmlns:p14="http://schemas.microsoft.com/office/powerpoint/2010/main" val="3070196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155407" y="2101249"/>
            <a:ext cx="5512594" cy="3369469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Capital Gains Tax – 15% of net gain (Based on Book Value only)</a:t>
            </a:r>
          </a:p>
          <a:p>
            <a:pPr marL="357179" indent="-357179">
              <a:lnSpc>
                <a:spcPct val="140000"/>
              </a:lnSpc>
              <a:spcBef>
                <a:spcPts val="0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>
              <a:lnSpc>
                <a:spcPct val="140000"/>
              </a:lnSpc>
              <a:spcBef>
                <a:spcPts val="0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DST at P1.50/P200 of par value of fraction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1187991"/>
            <a:ext cx="9144000" cy="101162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9232"/>
            <a:r>
              <a:rPr lang="en-US" sz="3375" b="1" dirty="0">
                <a:solidFill>
                  <a:schemeClr val="tx1"/>
                </a:solidFill>
              </a:rPr>
              <a:t>Taxes on </a:t>
            </a:r>
            <a:r>
              <a:rPr sz="3375" b="1" dirty="0">
                <a:solidFill>
                  <a:schemeClr val="tx1"/>
                </a:solidFill>
              </a:rPr>
              <a:t>Sale of Shares</a:t>
            </a:r>
            <a:r>
              <a:rPr lang="en-US" sz="3375" b="1" dirty="0">
                <a:solidFill>
                  <a:schemeClr val="tx1"/>
                </a:solidFill>
              </a:rPr>
              <a:t> - Unlisted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49</a:t>
            </a:fld>
            <a:endParaRPr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0939AD6-C3B2-D246-9706-6B9B43F2A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59" y="2199611"/>
            <a:ext cx="3159482" cy="20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New Laws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TRAIN &amp; CREATE</a:t>
            </a:r>
          </a:p>
        </p:txBody>
      </p:sp>
    </p:spTree>
    <p:extLst>
      <p:ext uri="{BB962C8B-B14F-4D97-AF65-F5344CB8AC3E}">
        <p14:creationId xmlns:p14="http://schemas.microsoft.com/office/powerpoint/2010/main" val="1078623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3590985" y="2109454"/>
            <a:ext cx="6929610" cy="3131909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295597">
              <a:spcBef>
                <a:spcPts val="0"/>
              </a:spcBef>
              <a:defRPr sz="4048"/>
            </a:pPr>
            <a:r>
              <a:rPr lang="en-US" sz="3200" dirty="0">
                <a:latin typeface="Gill Sans MT" panose="020B0502020104020203" pitchFamily="34" charset="77"/>
              </a:rPr>
              <a:t>Real properties transferred to Corporation, subject to higher taxes if sold by Corporation</a:t>
            </a:r>
          </a:p>
          <a:p>
            <a:pPr marL="357179" indent="-357179" defTabSz="295597">
              <a:spcBef>
                <a:spcPts val="0"/>
              </a:spcBef>
              <a:defRPr sz="4048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295597">
              <a:spcBef>
                <a:spcPts val="0"/>
              </a:spcBef>
              <a:defRPr sz="4048"/>
            </a:pPr>
            <a:r>
              <a:rPr lang="en-US" sz="3200" dirty="0">
                <a:latin typeface="Gill Sans MT" panose="020B0502020104020203" pitchFamily="34" charset="77"/>
              </a:rPr>
              <a:t>Not ideal for capital asset – not used in business</a:t>
            </a:r>
          </a:p>
          <a:p>
            <a:pPr marL="357179" indent="-357179" defTabSz="295597">
              <a:spcBef>
                <a:spcPts val="0"/>
              </a:spcBef>
              <a:defRPr sz="4048"/>
            </a:pPr>
            <a:endParaRPr lang="en-US" sz="275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2" y="857250"/>
            <a:ext cx="9089571" cy="10109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Issues Incorporation of Assets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50</a:t>
            </a:fld>
            <a:endParaRPr dirty="0"/>
          </a:p>
        </p:txBody>
      </p:sp>
      <p:grpSp>
        <p:nvGrpSpPr>
          <p:cNvPr id="7" name="Group"/>
          <p:cNvGrpSpPr/>
          <p:nvPr/>
        </p:nvGrpSpPr>
        <p:grpSpPr>
          <a:xfrm>
            <a:off x="1851712" y="2316375"/>
            <a:ext cx="1931074" cy="2351011"/>
            <a:chOff x="0" y="0"/>
            <a:chExt cx="2514600" cy="2514600"/>
          </a:xfrm>
        </p:grpSpPr>
        <p:pic>
          <p:nvPicPr>
            <p:cNvPr id="8" name="tax.png" descr="ta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14600" cy="251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Rectangle"/>
            <p:cNvSpPr/>
            <p:nvPr/>
          </p:nvSpPr>
          <p:spPr>
            <a:xfrm>
              <a:off x="437711" y="1560343"/>
              <a:ext cx="516676" cy="74335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1750" tIns="31750" rIns="31750" bIns="31750" numCol="1" anchor="ctr">
              <a:noAutofit/>
            </a:bodyPr>
            <a:lstStyle/>
            <a:p>
              <a:endParaRPr sz="2250" dirty="0"/>
            </a:p>
          </p:txBody>
        </p:sp>
        <p:pic>
          <p:nvPicPr>
            <p:cNvPr id="10" name="philippines-peso-currency-symbol.png" descr="philippines-peso-currency-symbo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697" y="1684074"/>
              <a:ext cx="453684" cy="453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41913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1877241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160693" y="1940478"/>
            <a:ext cx="7695947" cy="4917521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184858">
              <a:spcBef>
                <a:spcPts val="375"/>
              </a:spcBef>
              <a:defRPr sz="3652"/>
            </a:pPr>
            <a:r>
              <a:rPr lang="en-US" sz="3200" dirty="0">
                <a:latin typeface="Gill Sans MT" panose="020B0502020104020203" pitchFamily="34" charset="77"/>
                <a:ea typeface="+mj-ea"/>
                <a:cs typeface="+mj-cs"/>
              </a:rPr>
              <a:t>Trustee</a:t>
            </a:r>
            <a:r>
              <a:rPr lang="en-US" sz="3200" dirty="0">
                <a:latin typeface="Gill Sans MT" panose="020B0502020104020203" pitchFamily="34" charset="77"/>
              </a:rPr>
              <a:t> – a bank, private firm, lawyer,</a:t>
            </a:r>
          </a:p>
          <a:p>
            <a:pPr marL="0" indent="0" defTabSz="184858">
              <a:spcBef>
                <a:spcPts val="375"/>
              </a:spcBef>
              <a:buNone/>
              <a:defRPr sz="3652"/>
            </a:pPr>
            <a:r>
              <a:rPr lang="en-US" sz="3200" dirty="0">
                <a:latin typeface="Gill Sans MT" panose="020B0502020104020203" pitchFamily="34" charset="77"/>
              </a:rPr>
              <a:t>      or etc.</a:t>
            </a:r>
          </a:p>
          <a:p>
            <a:pPr marL="0" indent="0" defTabSz="184858">
              <a:spcBef>
                <a:spcPts val="375"/>
              </a:spcBef>
              <a:buNone/>
              <a:defRPr sz="3652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184858">
              <a:spcBef>
                <a:spcPts val="375"/>
              </a:spcBef>
              <a:defRPr sz="3652"/>
            </a:pPr>
            <a:r>
              <a:rPr lang="en-US" sz="3200" dirty="0">
                <a:latin typeface="Gill Sans MT" panose="020B0502020104020203" pitchFamily="34" charset="77"/>
              </a:rPr>
              <a:t>Revocable or Irrevocable</a:t>
            </a:r>
          </a:p>
          <a:p>
            <a:pPr marL="357179" indent="-357179" defTabSz="184858">
              <a:spcBef>
                <a:spcPts val="375"/>
              </a:spcBef>
              <a:defRPr sz="3652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184858">
              <a:spcBef>
                <a:spcPts val="375"/>
              </a:spcBef>
              <a:defRPr sz="3652"/>
            </a:pPr>
            <a:r>
              <a:rPr lang="en-US" sz="3200" dirty="0">
                <a:latin typeface="Gill Sans MT" panose="020B0502020104020203" pitchFamily="34" charset="77"/>
              </a:rPr>
              <a:t>Trustee may be local or offshore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1" y="857250"/>
            <a:ext cx="9144000" cy="9933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125" b="1" dirty="0">
                <a:solidFill>
                  <a:schemeClr val="tx1"/>
                </a:solidFill>
              </a:rPr>
              <a:t>Put Assets in a </a:t>
            </a:r>
            <a:r>
              <a:rPr sz="3125" b="1" dirty="0">
                <a:solidFill>
                  <a:schemeClr val="tx1"/>
                </a:solidFill>
              </a:rPr>
              <a:t>Trust</a:t>
            </a:r>
          </a:p>
        </p:txBody>
      </p:sp>
      <p:pic>
        <p:nvPicPr>
          <p:cNvPr id="6" name="bank-building.png" descr="bank-buil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23" y="2323738"/>
            <a:ext cx="2113221" cy="21132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5081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524000" y="857251"/>
            <a:ext cx="9144000" cy="10233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125" b="1" dirty="0">
                <a:solidFill>
                  <a:schemeClr val="tx1"/>
                </a:solidFill>
              </a:rPr>
              <a:t>Tax Consequences of Trusts</a:t>
            </a:r>
            <a:endParaRPr sz="3125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7EAF11-3D22-754B-AF9D-219CD4E55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90682"/>
              </p:ext>
            </p:extLst>
          </p:nvPr>
        </p:nvGraphicFramePr>
        <p:xfrm>
          <a:off x="1524000" y="1793655"/>
          <a:ext cx="9540551" cy="5064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2122">
                  <a:extLst>
                    <a:ext uri="{9D8B030D-6E8A-4147-A177-3AD203B41FA5}">
                      <a16:colId xmlns:a16="http://schemas.microsoft.com/office/drawing/2014/main" val="499970888"/>
                    </a:ext>
                  </a:extLst>
                </a:gridCol>
                <a:gridCol w="3252460">
                  <a:extLst>
                    <a:ext uri="{9D8B030D-6E8A-4147-A177-3AD203B41FA5}">
                      <a16:colId xmlns:a16="http://schemas.microsoft.com/office/drawing/2014/main" val="453702344"/>
                    </a:ext>
                  </a:extLst>
                </a:gridCol>
                <a:gridCol w="3485969">
                  <a:extLst>
                    <a:ext uri="{9D8B030D-6E8A-4147-A177-3AD203B41FA5}">
                      <a16:colId xmlns:a16="http://schemas.microsoft.com/office/drawing/2014/main" val="477459672"/>
                    </a:ext>
                  </a:extLst>
                </a:gridCol>
              </a:tblGrid>
              <a:tr h="1014955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Gill Sans MT" panose="020B0502020104020203" pitchFamily="34" charset="77"/>
                      </a:endParaRP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REVOCABLE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IRREVOCABLE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2079053807"/>
                  </a:ext>
                </a:extLst>
              </a:tr>
              <a:tr h="20902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Donor’s Tax on Transfer of Assets to Trust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No Donor’s Tax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Subject to Donor’s Tax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1997930059"/>
                  </a:ext>
                </a:extLst>
              </a:tr>
              <a:tr h="195909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Estate Tax Upon Death of Trustor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Subject to Estate Tax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No Estate Tax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167007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30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304845" y="2239104"/>
            <a:ext cx="7551795" cy="5006320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277488">
              <a:spcBef>
                <a:spcPts val="625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Beneficiaries are identified </a:t>
            </a:r>
          </a:p>
          <a:p>
            <a:pPr marL="357179" indent="-357179" defTabSz="277488">
              <a:spcBef>
                <a:spcPts val="625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277488">
              <a:spcBef>
                <a:spcPts val="625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Settles ownership and succession issues</a:t>
            </a:r>
          </a:p>
          <a:p>
            <a:pPr marL="357179" indent="-357179" defTabSz="277488">
              <a:spcBef>
                <a:spcPts val="625"/>
              </a:spcBef>
              <a:defRPr sz="4400"/>
            </a:pPr>
            <a:endParaRPr lang="en-US" sz="3200" dirty="0">
              <a:latin typeface="Gill Sans MT" panose="020B0502020104020203" pitchFamily="34" charset="77"/>
            </a:endParaRPr>
          </a:p>
          <a:p>
            <a:pPr marL="357179" indent="-357179" defTabSz="277488">
              <a:spcBef>
                <a:spcPts val="625"/>
              </a:spcBef>
              <a:defRPr sz="4400"/>
            </a:pPr>
            <a:r>
              <a:rPr lang="en-US" sz="3200" dirty="0">
                <a:latin typeface="Gill Sans MT" panose="020B0502020104020203" pitchFamily="34" charset="77"/>
              </a:rPr>
              <a:t>No need for probate proceedings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1" y="857250"/>
            <a:ext cx="9143999" cy="9884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Advantages</a:t>
            </a:r>
            <a:r>
              <a:rPr sz="3375" b="1" dirty="0">
                <a:solidFill>
                  <a:schemeClr val="tx1"/>
                </a:solidFill>
              </a:rPr>
              <a:t> of a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BC1BB-A3C4-254C-93A8-8352C689B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52" y="2858930"/>
            <a:ext cx="1782653" cy="122923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7C4C4-391D-EA4D-AD31-42B7BA9D3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66" y="1374689"/>
            <a:ext cx="1268027" cy="42474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2E473A-F30C-2949-95F3-DEC8406B8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78" y="4299730"/>
            <a:ext cx="2086597" cy="61096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A7A358-CCC7-E744-844E-72850D64E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13" y="2150368"/>
            <a:ext cx="898019" cy="496995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10E60B2A-A8ED-5143-9168-5F4C766374E7}"/>
              </a:ext>
            </a:extLst>
          </p:cNvPr>
          <p:cNvSpPr/>
          <p:nvPr/>
        </p:nvSpPr>
        <p:spPr>
          <a:xfrm>
            <a:off x="2829870" y="1728044"/>
            <a:ext cx="342906" cy="49371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defTabSz="365116"/>
            <a:endParaRPr lang="en-US" sz="2250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0E60B2A-A8ED-5143-9168-5F4C766374E7}"/>
              </a:ext>
            </a:extLst>
          </p:cNvPr>
          <p:cNvSpPr/>
          <p:nvPr/>
        </p:nvSpPr>
        <p:spPr>
          <a:xfrm>
            <a:off x="2829870" y="3882572"/>
            <a:ext cx="342906" cy="49371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defTabSz="365116"/>
            <a:endParaRPr lang="en-US" sz="2250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B1D29D6-1389-DA4B-84E7-DE3CA09D1583}"/>
              </a:ext>
            </a:extLst>
          </p:cNvPr>
          <p:cNvSpPr/>
          <p:nvPr/>
        </p:nvSpPr>
        <p:spPr>
          <a:xfrm>
            <a:off x="2818609" y="2556662"/>
            <a:ext cx="342906" cy="49371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defTabSz="365116"/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365455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u="sng" dirty="0"/>
              <a:t>Waiver of Inheritance</a:t>
            </a:r>
          </a:p>
        </p:txBody>
      </p:sp>
    </p:spTree>
    <p:extLst>
      <p:ext uri="{BB962C8B-B14F-4D97-AF65-F5344CB8AC3E}">
        <p14:creationId xmlns:p14="http://schemas.microsoft.com/office/powerpoint/2010/main" val="97369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dirty="0">
                <a:solidFill>
                  <a:schemeClr val="tx1"/>
                </a:solidFill>
              </a:rPr>
              <a:t>Waiver of Inheritance</a:t>
            </a:r>
          </a:p>
        </p:txBody>
      </p:sp>
      <p:sp>
        <p:nvSpPr>
          <p:cNvPr id="222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242055">
              <a:spcBef>
                <a:spcPts val="492"/>
              </a:spcBef>
              <a:defRPr sz="3652"/>
            </a:pPr>
            <a:r>
              <a:rPr lang="en-US" sz="3600" dirty="0"/>
              <a:t>W</a:t>
            </a:r>
            <a:r>
              <a:rPr sz="3600" dirty="0"/>
              <a:t>aive INHERITANCE </a:t>
            </a:r>
            <a:r>
              <a:rPr lang="en-US" sz="3600" dirty="0"/>
              <a:t>to</a:t>
            </a:r>
            <a:r>
              <a:rPr sz="3600" dirty="0"/>
              <a:t> </a:t>
            </a:r>
            <a:r>
              <a:rPr lang="en-US" sz="3600" dirty="0"/>
              <a:t>co-heirs</a:t>
            </a:r>
            <a:endParaRPr sz="3600" dirty="0"/>
          </a:p>
          <a:p>
            <a:pPr defTabSz="242055">
              <a:spcBef>
                <a:spcPts val="492"/>
              </a:spcBef>
              <a:defRPr sz="3652"/>
            </a:pPr>
            <a:endParaRPr sz="3600" dirty="0"/>
          </a:p>
          <a:p>
            <a:pPr defTabSz="242055">
              <a:spcBef>
                <a:spcPts val="492"/>
              </a:spcBef>
              <a:defRPr sz="3652"/>
            </a:pPr>
            <a:r>
              <a:rPr lang="en-US" sz="3600" dirty="0"/>
              <a:t>Spouse will j</a:t>
            </a:r>
            <a:r>
              <a:rPr sz="3600" dirty="0"/>
              <a:t>ust retain 50% conjugal share</a:t>
            </a:r>
            <a:r>
              <a:rPr lang="en-US" sz="3600" dirty="0"/>
              <a:t> only</a:t>
            </a:r>
            <a:endParaRPr sz="3600" dirty="0"/>
          </a:p>
          <a:p>
            <a:pPr defTabSz="242055">
              <a:spcBef>
                <a:spcPts val="492"/>
              </a:spcBef>
              <a:defRPr sz="3652"/>
            </a:pPr>
            <a:endParaRPr sz="3600" dirty="0"/>
          </a:p>
          <a:p>
            <a:pPr defTabSz="242055">
              <a:spcBef>
                <a:spcPts val="492"/>
              </a:spcBef>
              <a:defRPr sz="3652"/>
            </a:pPr>
            <a:r>
              <a:rPr sz="3600" dirty="0"/>
              <a:t>Not subject to donor’s tax</a:t>
            </a:r>
          </a:p>
        </p:txBody>
      </p:sp>
    </p:spTree>
    <p:extLst>
      <p:ext uri="{BB962C8B-B14F-4D97-AF65-F5344CB8AC3E}">
        <p14:creationId xmlns:p14="http://schemas.microsoft.com/office/powerpoint/2010/main" val="3054173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>
            <a:spLocks noGrp="1"/>
          </p:cNvSpPr>
          <p:nvPr>
            <p:ph type="title"/>
          </p:nvPr>
        </p:nvSpPr>
        <p:spPr>
          <a:xfrm>
            <a:off x="2190555" y="187189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dirty="0">
                <a:solidFill>
                  <a:schemeClr val="tx1"/>
                </a:solidFill>
              </a:rPr>
              <a:t>Intestate Distribution</a:t>
            </a:r>
          </a:p>
        </p:txBody>
      </p:sp>
      <p:sp>
        <p:nvSpPr>
          <p:cNvPr id="228" name="Rectangle 27"/>
          <p:cNvSpPr>
            <a:spLocks noGrp="1"/>
          </p:cNvSpPr>
          <p:nvPr>
            <p:ph idx="1"/>
          </p:nvPr>
        </p:nvSpPr>
        <p:spPr>
          <a:xfrm>
            <a:off x="2229045" y="1237747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Conjugal Properties</a:t>
            </a:r>
          </a:p>
        </p:txBody>
      </p:sp>
      <p:grpSp>
        <p:nvGrpSpPr>
          <p:cNvPr id="236" name="Group 7"/>
          <p:cNvGrpSpPr/>
          <p:nvPr/>
        </p:nvGrpSpPr>
        <p:grpSpPr>
          <a:xfrm>
            <a:off x="3155750" y="1909023"/>
            <a:ext cx="5181607" cy="3124204"/>
            <a:chOff x="-3" y="-3"/>
            <a:chExt cx="7369395" cy="4443312"/>
          </a:xfrm>
        </p:grpSpPr>
        <p:grpSp>
          <p:nvGrpSpPr>
            <p:cNvPr id="232" name="AutoShape 8"/>
            <p:cNvGrpSpPr/>
            <p:nvPr/>
          </p:nvGrpSpPr>
          <p:grpSpPr>
            <a:xfrm>
              <a:off x="3684693" y="-2"/>
              <a:ext cx="3684699" cy="4443311"/>
              <a:chOff x="-1" y="-1"/>
              <a:chExt cx="3684698" cy="4443310"/>
            </a:xfrm>
          </p:grpSpPr>
          <p:sp>
            <p:nvSpPr>
              <p:cNvPr id="230" name="Shape"/>
              <p:cNvSpPr/>
              <p:nvPr/>
            </p:nvSpPr>
            <p:spPr>
              <a:xfrm>
                <a:off x="-1" y="-1"/>
                <a:ext cx="3684698" cy="444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914367">
                  <a:defRPr sz="3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391" dirty="0"/>
              </a:p>
            </p:txBody>
          </p:sp>
          <p:sp>
            <p:nvSpPr>
              <p:cNvPr id="231" name="Wife"/>
              <p:cNvSpPr/>
              <p:nvPr/>
            </p:nvSpPr>
            <p:spPr>
              <a:xfrm>
                <a:off x="1196367" y="1971375"/>
                <a:ext cx="744588" cy="500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87" dirty="0"/>
                  <a:t>Wife</a:t>
                </a:r>
              </a:p>
            </p:txBody>
          </p:sp>
        </p:grpSp>
        <p:grpSp>
          <p:nvGrpSpPr>
            <p:cNvPr id="235" name="AutoShape 9"/>
            <p:cNvGrpSpPr/>
            <p:nvPr/>
          </p:nvGrpSpPr>
          <p:grpSpPr>
            <a:xfrm>
              <a:off x="-3" y="-3"/>
              <a:ext cx="3684701" cy="4443311"/>
              <a:chOff x="-1" y="-1"/>
              <a:chExt cx="3684699" cy="4443310"/>
            </a:xfrm>
          </p:grpSpPr>
          <p:sp>
            <p:nvSpPr>
              <p:cNvPr id="233" name="Shape"/>
              <p:cNvSpPr/>
              <p:nvPr/>
            </p:nvSpPr>
            <p:spPr>
              <a:xfrm rot="10800000">
                <a:off x="-1" y="-1"/>
                <a:ext cx="3684699" cy="444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80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914367">
                  <a:defRPr sz="3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391" dirty="0"/>
              </a:p>
            </p:txBody>
          </p:sp>
          <p:sp>
            <p:nvSpPr>
              <p:cNvPr id="234" name="Husband"/>
              <p:cNvSpPr/>
              <p:nvPr/>
            </p:nvSpPr>
            <p:spPr>
              <a:xfrm>
                <a:off x="1430732" y="1971375"/>
                <a:ext cx="1360141" cy="500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87" dirty="0"/>
                  <a:t>Husband</a:t>
                </a:r>
              </a:p>
            </p:txBody>
          </p:sp>
        </p:grpSp>
      </p:grpSp>
      <p:grpSp>
        <p:nvGrpSpPr>
          <p:cNvPr id="255" name="Group 10"/>
          <p:cNvGrpSpPr/>
          <p:nvPr/>
        </p:nvGrpSpPr>
        <p:grpSpPr>
          <a:xfrm>
            <a:off x="3155749" y="1810316"/>
            <a:ext cx="5181607" cy="3245418"/>
            <a:chOff x="-5" y="-52567"/>
            <a:chExt cx="7369395" cy="4615704"/>
          </a:xfrm>
        </p:grpSpPr>
        <p:grpSp>
          <p:nvGrpSpPr>
            <p:cNvPr id="253" name="Group 11"/>
            <p:cNvGrpSpPr/>
            <p:nvPr/>
          </p:nvGrpSpPr>
          <p:grpSpPr>
            <a:xfrm>
              <a:off x="-5" y="117567"/>
              <a:ext cx="7369395" cy="4445570"/>
              <a:chOff x="-3" y="8888"/>
              <a:chExt cx="7369394" cy="4445569"/>
            </a:xfrm>
          </p:grpSpPr>
          <p:sp>
            <p:nvSpPr>
              <p:cNvPr id="237" name="AutoShape 12"/>
              <p:cNvSpPr/>
              <p:nvPr/>
            </p:nvSpPr>
            <p:spPr>
              <a:xfrm>
                <a:off x="3684694" y="11145"/>
                <a:ext cx="3684697" cy="444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914367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1687" dirty="0"/>
              </a:p>
            </p:txBody>
          </p:sp>
          <p:sp>
            <p:nvSpPr>
              <p:cNvPr id="238" name="Text Box 13"/>
              <p:cNvSpPr/>
              <p:nvPr/>
            </p:nvSpPr>
            <p:spPr>
              <a:xfrm>
                <a:off x="5960535" y="1203251"/>
                <a:ext cx="657955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300480"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sp>
            <p:nvSpPr>
              <p:cNvPr id="239" name="Text Box 14"/>
              <p:cNvSpPr/>
              <p:nvPr/>
            </p:nvSpPr>
            <p:spPr>
              <a:xfrm>
                <a:off x="6285655" y="2178612"/>
                <a:ext cx="657955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300480"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sp>
            <p:nvSpPr>
              <p:cNvPr id="240" name="Text Box 15"/>
              <p:cNvSpPr/>
              <p:nvPr/>
            </p:nvSpPr>
            <p:spPr>
              <a:xfrm>
                <a:off x="3901441" y="3804213"/>
                <a:ext cx="975362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1300480">
                  <a:spcBef>
                    <a:spcPts val="11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sp>
            <p:nvSpPr>
              <p:cNvPr id="241" name="Text Box 16"/>
              <p:cNvSpPr/>
              <p:nvPr/>
            </p:nvSpPr>
            <p:spPr>
              <a:xfrm>
                <a:off x="5310296" y="3695840"/>
                <a:ext cx="975362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1300480">
                  <a:spcBef>
                    <a:spcPts val="11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sp>
            <p:nvSpPr>
              <p:cNvPr id="242" name="Text Box 17"/>
              <p:cNvSpPr/>
              <p:nvPr/>
            </p:nvSpPr>
            <p:spPr>
              <a:xfrm>
                <a:off x="6068909" y="3045599"/>
                <a:ext cx="975362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1300480">
                  <a:spcBef>
                    <a:spcPts val="11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sp>
            <p:nvSpPr>
              <p:cNvPr id="243" name="Text Box 18"/>
              <p:cNvSpPr/>
              <p:nvPr/>
            </p:nvSpPr>
            <p:spPr>
              <a:xfrm>
                <a:off x="5201922" y="336265"/>
                <a:ext cx="975362" cy="40836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 defTabSz="1300480">
                  <a:spcBef>
                    <a:spcPts val="11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266" dirty="0"/>
                  <a:t>Child</a:t>
                </a:r>
              </a:p>
            </p:txBody>
          </p:sp>
          <p:grpSp>
            <p:nvGrpSpPr>
              <p:cNvPr id="246" name="AutoShape 19"/>
              <p:cNvGrpSpPr/>
              <p:nvPr/>
            </p:nvGrpSpPr>
            <p:grpSpPr>
              <a:xfrm>
                <a:off x="-3" y="11144"/>
                <a:ext cx="3684701" cy="4443313"/>
                <a:chOff x="-1" y="0"/>
                <a:chExt cx="3684699" cy="4443311"/>
              </a:xfrm>
            </p:grpSpPr>
            <p:sp>
              <p:nvSpPr>
                <p:cNvPr id="244" name="Shape"/>
                <p:cNvSpPr/>
                <p:nvPr/>
              </p:nvSpPr>
              <p:spPr>
                <a:xfrm rot="10800000">
                  <a:off x="-1" y="0"/>
                  <a:ext cx="3684699" cy="44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800" y="0"/>
                      </a:ln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defTabSz="914367">
                    <a:defRPr sz="34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391" dirty="0"/>
                </a:p>
              </p:txBody>
            </p:sp>
            <p:sp>
              <p:nvSpPr>
                <p:cNvPr id="245" name="Husband"/>
                <p:cNvSpPr/>
                <p:nvPr/>
              </p:nvSpPr>
              <p:spPr>
                <a:xfrm>
                  <a:off x="847454" y="1971376"/>
                  <a:ext cx="2520571" cy="5005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lang="en-US" sz="1687" dirty="0"/>
                    <a:t>Surviving Spouse</a:t>
                  </a:r>
                  <a:endParaRPr sz="1687" dirty="0"/>
                </a:p>
              </p:txBody>
            </p:sp>
          </p:grpSp>
          <p:sp>
            <p:nvSpPr>
              <p:cNvPr id="247" name="Line 20"/>
              <p:cNvSpPr/>
              <p:nvPr/>
            </p:nvSpPr>
            <p:spPr>
              <a:xfrm>
                <a:off x="3684694" y="2284728"/>
                <a:ext cx="3034456" cy="162786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2145" tIns="32145" rIns="32145" bIns="32145" numCol="1" anchor="t">
                <a:noAutofit/>
              </a:bodyPr>
              <a:lstStyle/>
              <a:p>
                <a:endParaRPr sz="1687" dirty="0"/>
              </a:p>
            </p:txBody>
          </p:sp>
          <p:sp>
            <p:nvSpPr>
              <p:cNvPr id="248" name="Line 21"/>
              <p:cNvSpPr/>
              <p:nvPr/>
            </p:nvSpPr>
            <p:spPr>
              <a:xfrm flipV="1">
                <a:off x="3684694" y="659128"/>
                <a:ext cx="3142830" cy="162786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2145" tIns="32145" rIns="32145" bIns="32145" numCol="1" anchor="t">
                <a:noAutofit/>
              </a:bodyPr>
              <a:lstStyle/>
              <a:p>
                <a:endParaRPr sz="1687" dirty="0"/>
              </a:p>
            </p:txBody>
          </p:sp>
          <p:sp>
            <p:nvSpPr>
              <p:cNvPr id="249" name="Line 22"/>
              <p:cNvSpPr/>
              <p:nvPr/>
            </p:nvSpPr>
            <p:spPr>
              <a:xfrm flipV="1">
                <a:off x="3684694" y="1959609"/>
                <a:ext cx="3684697" cy="32737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2145" tIns="32145" rIns="32145" bIns="32145" numCol="1" anchor="t">
                <a:noAutofit/>
              </a:bodyPr>
              <a:lstStyle/>
              <a:p>
                <a:endParaRPr sz="1687" dirty="0"/>
              </a:p>
            </p:txBody>
          </p:sp>
          <p:sp>
            <p:nvSpPr>
              <p:cNvPr id="250" name="Line 23"/>
              <p:cNvSpPr/>
              <p:nvPr/>
            </p:nvSpPr>
            <p:spPr>
              <a:xfrm>
                <a:off x="3684694" y="2286986"/>
                <a:ext cx="3576323" cy="53960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2145" tIns="32145" rIns="32145" bIns="32145" numCol="1" anchor="t">
                <a:noAutofit/>
              </a:bodyPr>
              <a:lstStyle/>
              <a:p>
                <a:endParaRPr sz="1687" dirty="0"/>
              </a:p>
            </p:txBody>
          </p:sp>
          <p:sp>
            <p:nvSpPr>
              <p:cNvPr id="251" name="Line 24"/>
              <p:cNvSpPr/>
              <p:nvPr/>
            </p:nvSpPr>
            <p:spPr>
              <a:xfrm>
                <a:off x="3684694" y="2284728"/>
                <a:ext cx="1733976" cy="216972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2145" tIns="32145" rIns="32145" bIns="32145" numCol="1" anchor="t">
                <a:noAutofit/>
              </a:bodyPr>
              <a:lstStyle/>
              <a:p>
                <a:endParaRPr sz="1687" dirty="0"/>
              </a:p>
            </p:txBody>
          </p:sp>
          <p:sp>
            <p:nvSpPr>
              <p:cNvPr id="252" name="AutoShape 25"/>
              <p:cNvSpPr/>
              <p:nvPr/>
            </p:nvSpPr>
            <p:spPr>
              <a:xfrm rot="10762112" flipH="1">
                <a:off x="3689209" y="8888"/>
                <a:ext cx="1625604" cy="227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914367">
                  <a:defRPr sz="34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391" dirty="0"/>
              </a:p>
            </p:txBody>
          </p:sp>
        </p:grpSp>
        <p:sp>
          <p:nvSpPr>
            <p:cNvPr id="254" name="Text Box 26"/>
            <p:cNvSpPr/>
            <p:nvPr/>
          </p:nvSpPr>
          <p:spPr>
            <a:xfrm rot="18542589">
              <a:off x="3566982" y="417532"/>
              <a:ext cx="1625601" cy="685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1300480">
                <a:spcBef>
                  <a:spcPts val="1100"/>
                </a:spcBef>
                <a:defRPr sz="18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en-US" sz="1266" dirty="0"/>
                <a:t>Surviving Spouse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210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429" y="1398051"/>
            <a:ext cx="9144000" cy="451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Life Insurance</a:t>
            </a:r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189871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393406" y="2377281"/>
            <a:ext cx="6322219" cy="3536156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5082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/>
            <a:r>
              <a:rPr lang="en-US" sz="2750" dirty="0">
                <a:latin typeface="Gill Sans MT" panose="020B0502020104020203" pitchFamily="34" charset="77"/>
              </a:rPr>
              <a:t>Provide liquidity to heirs</a:t>
            </a:r>
          </a:p>
          <a:p>
            <a:pPr marL="357179" indent="-357179"/>
            <a:endParaRPr lang="en-US" sz="2750" dirty="0">
              <a:latin typeface="Gill Sans MT" panose="020B0502020104020203" pitchFamily="34" charset="77"/>
            </a:endParaRPr>
          </a:p>
          <a:p>
            <a:pPr marL="357179" indent="-357179"/>
            <a:r>
              <a:rPr lang="en-US" sz="2750" dirty="0">
                <a:latin typeface="Gill Sans MT" panose="020B0502020104020203" pitchFamily="34" charset="77"/>
              </a:rPr>
              <a:t>Source of Estate Tax Payment</a:t>
            </a:r>
          </a:p>
          <a:p>
            <a:pPr marL="357179" indent="-357179"/>
            <a:endParaRPr lang="en-US" sz="2750" dirty="0">
              <a:latin typeface="Gill Sans MT" panose="020B0502020104020203" pitchFamily="34" charset="77"/>
            </a:endParaRPr>
          </a:p>
          <a:p>
            <a:pPr marL="357179" indent="-357179"/>
            <a:r>
              <a:rPr lang="en-US" sz="2750" dirty="0">
                <a:latin typeface="Gill Sans MT" panose="020B0502020104020203" pitchFamily="34" charset="77"/>
              </a:rPr>
              <a:t>Funds to equalize and/or satisfy Legitime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0" y="857250"/>
            <a:ext cx="91440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Life Insurance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59</a:t>
            </a:fld>
            <a:endParaRPr dirty="0"/>
          </a:p>
        </p:txBody>
      </p:sp>
      <p:pic>
        <p:nvPicPr>
          <p:cNvPr id="7" name="Picture 2" descr="C:\Users\tihosio\Downloads\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369343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5469" y="3872708"/>
            <a:ext cx="678656" cy="57705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750" tIns="31750" rIns="31750" bIns="31750" numCol="1" spcCol="38100" rtlCol="0" anchor="ctr">
            <a:spAutoFit/>
          </a:bodyPr>
          <a:lstStyle/>
          <a:p>
            <a:pPr defTabSz="365116"/>
            <a:endParaRPr lang="en-PH" sz="2250" dirty="0"/>
          </a:p>
        </p:txBody>
      </p:sp>
      <p:pic>
        <p:nvPicPr>
          <p:cNvPr id="9" name="Picture 3" descr="C:\Users\tihosio\Downloads\cuba-peso-currency-sym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92311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781E536D-EAAB-3740-9602-753B6D9EF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rajan Pro" charset="0"/>
              </a:rPr>
              <a:t>The Law Firm of</a:t>
            </a:r>
            <a:endParaRPr lang="en-US" altLang="en-US" sz="1400" dirty="0">
              <a:latin typeface="Trajan Pro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rajan Pro" charset="0"/>
              </a:rPr>
              <a:t>Quiason Makalintal Barot Torres Ibarra Sison &amp; Damaso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8434" name="Placeholder 2">
            <a:extLst>
              <a:ext uri="{FF2B5EF4-FFF2-40B4-BE49-F238E27FC236}">
                <a16:creationId xmlns:a16="http://schemas.microsoft.com/office/drawing/2014/main" id="{65B9EE5D-340F-3E47-9E3F-23CDAAE974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25538"/>
            <a:ext cx="7772400" cy="11430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sz="5400" b="1" dirty="0"/>
              <a:t>REPUBLIC ACT 10963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8435" name="Subtitle 4">
            <a:extLst>
              <a:ext uri="{FF2B5EF4-FFF2-40B4-BE49-F238E27FC236}">
                <a16:creationId xmlns:a16="http://schemas.microsoft.com/office/drawing/2014/main" id="{4B48D0F1-AF47-8B43-B2A8-4C62545FF8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2844800"/>
            <a:ext cx="7772400" cy="28448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TAX REFORM FOR ACCELERATION &amp; INCLUSION ACT (TRAIN)</a:t>
            </a:r>
          </a:p>
        </p:txBody>
      </p:sp>
    </p:spTree>
    <p:extLst>
      <p:ext uri="{BB962C8B-B14F-4D97-AF65-F5344CB8AC3E}">
        <p14:creationId xmlns:p14="http://schemas.microsoft.com/office/powerpoint/2010/main" val="2851289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524000" y="857251"/>
            <a:ext cx="9144000" cy="10233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375" b="1" dirty="0">
                <a:solidFill>
                  <a:schemeClr val="tx1"/>
                </a:solidFill>
              </a:rPr>
              <a:t>Tax Consequences of Life Insurance</a:t>
            </a:r>
            <a:endParaRPr sz="3375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7EAF11-3D22-754B-AF9D-219CD4E55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93817"/>
              </p:ext>
            </p:extLst>
          </p:nvPr>
        </p:nvGraphicFramePr>
        <p:xfrm>
          <a:off x="2064568" y="1880632"/>
          <a:ext cx="9144000" cy="5027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511">
                  <a:extLst>
                    <a:ext uri="{9D8B030D-6E8A-4147-A177-3AD203B41FA5}">
                      <a16:colId xmlns:a16="http://schemas.microsoft.com/office/drawing/2014/main" val="499970888"/>
                    </a:ext>
                  </a:extLst>
                </a:gridCol>
                <a:gridCol w="2957413">
                  <a:extLst>
                    <a:ext uri="{9D8B030D-6E8A-4147-A177-3AD203B41FA5}">
                      <a16:colId xmlns:a16="http://schemas.microsoft.com/office/drawing/2014/main" val="453702344"/>
                    </a:ext>
                  </a:extLst>
                </a:gridCol>
                <a:gridCol w="3341076">
                  <a:extLst>
                    <a:ext uri="{9D8B030D-6E8A-4147-A177-3AD203B41FA5}">
                      <a16:colId xmlns:a16="http://schemas.microsoft.com/office/drawing/2014/main" val="477459672"/>
                    </a:ext>
                  </a:extLst>
                </a:gridCol>
              </a:tblGrid>
              <a:tr h="14695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Designation of Beneficiaries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REVOCABLE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IRREVOCABLE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2079053807"/>
                  </a:ext>
                </a:extLst>
              </a:tr>
              <a:tr h="185860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Income Tax on Proceeds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Exempt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Exempt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1997930059"/>
                  </a:ext>
                </a:extLst>
              </a:tr>
              <a:tr h="16491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Estate Tax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Subject to Estate Tax</a:t>
                      </a:r>
                    </a:p>
                  </a:txBody>
                  <a:tcPr marL="57150" marR="57150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Gill Sans MT" panose="020B0502020104020203" pitchFamily="34" charset="77"/>
                        </a:rPr>
                        <a:t>Exempt</a:t>
                      </a:r>
                    </a:p>
                  </a:txBody>
                  <a:tcPr marL="57150" marR="57150" marT="28575" marB="28575" anchor="ctr"/>
                </a:tc>
                <a:extLst>
                  <a:ext uri="{0D108BD9-81ED-4DB2-BD59-A6C34878D82A}">
                    <a16:rowId xmlns:a16="http://schemas.microsoft.com/office/drawing/2014/main" val="167007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9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</a:pPr>
            <a:r>
              <a:rPr lang="en-US" sz="7187" b="1" u="sng" kern="1200" dirty="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</a:rPr>
              <a:t>Estate Tax </a:t>
            </a:r>
            <a:br>
              <a:rPr lang="en-US" sz="7187" b="1" u="sng" kern="1200" dirty="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</a:rPr>
            </a:br>
            <a:r>
              <a:rPr lang="en-US" sz="7187" b="1" u="sng" kern="1200" dirty="0">
                <a:solidFill>
                  <a:schemeClr val="tx1"/>
                </a:solidFill>
                <a:latin typeface="Arial" pitchFamily="127" charset="0"/>
                <a:ea typeface="ＭＳ Ｐゴシック" pitchFamily="127" charset="-128"/>
              </a:rPr>
              <a:t>Planning Tips</a:t>
            </a:r>
          </a:p>
        </p:txBody>
      </p:sp>
    </p:spTree>
    <p:extLst>
      <p:ext uri="{BB962C8B-B14F-4D97-AF65-F5344CB8AC3E}">
        <p14:creationId xmlns:p14="http://schemas.microsoft.com/office/powerpoint/2010/main" val="902847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"/>
          <p:cNvSpPr>
            <a:spLocks noGrp="1"/>
          </p:cNvSpPr>
          <p:nvPr>
            <p:ph type="title"/>
          </p:nvPr>
        </p:nvSpPr>
        <p:spPr>
          <a:xfrm>
            <a:off x="1199456" y="-30426"/>
            <a:ext cx="10363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b="1" dirty="0">
                <a:solidFill>
                  <a:schemeClr val="tx1"/>
                </a:solidFill>
              </a:rPr>
              <a:t>Estate Tax Planning Tips</a:t>
            </a:r>
          </a:p>
        </p:txBody>
      </p:sp>
      <p:sp>
        <p:nvSpPr>
          <p:cNvPr id="280" name="Rectangle 3"/>
          <p:cNvSpPr>
            <a:spLocks noGrp="1"/>
          </p:cNvSpPr>
          <p:nvPr>
            <p:ph idx="1"/>
          </p:nvPr>
        </p:nvSpPr>
        <p:spPr>
          <a:xfrm>
            <a:off x="2209800" y="1484784"/>
            <a:ext cx="7772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12170">
              <a:spcBef>
                <a:spcPts val="0"/>
              </a:spcBef>
              <a:defRPr sz="4400"/>
            </a:pPr>
            <a:r>
              <a:rPr dirty="0">
                <a:solidFill>
                  <a:schemeClr val="tx1"/>
                </a:solidFill>
              </a:rPr>
              <a:t>Real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state with income</a:t>
            </a:r>
          </a:p>
          <a:p>
            <a:pPr lvl="1" defTabSz="312170">
              <a:spcBef>
                <a:spcPts val="0"/>
              </a:spcBef>
              <a:defRPr sz="4400"/>
            </a:pPr>
            <a:r>
              <a:rPr sz="3200" dirty="0"/>
              <a:t>		Incorporate via tax-free transfer</a:t>
            </a:r>
          </a:p>
          <a:p>
            <a:pPr lvl="1" defTabSz="312170">
              <a:spcBef>
                <a:spcPts val="0"/>
              </a:spcBef>
              <a:defRPr sz="4400"/>
            </a:pPr>
            <a:r>
              <a:rPr sz="3200" dirty="0"/>
              <a:t>		Sell or donate shares to </a:t>
            </a:r>
            <a:r>
              <a:rPr lang="en-US" sz="3200" dirty="0"/>
              <a:t>children</a:t>
            </a:r>
            <a:endParaRPr sz="3200" dirty="0"/>
          </a:p>
          <a:p>
            <a:pPr defTabSz="312170">
              <a:spcBef>
                <a:spcPts val="0"/>
              </a:spcBef>
              <a:defRPr sz="4400"/>
            </a:pPr>
            <a:endParaRPr dirty="0">
              <a:solidFill>
                <a:schemeClr val="tx1"/>
              </a:solidFill>
            </a:endParaRPr>
          </a:p>
          <a:p>
            <a:pPr defTabSz="312170">
              <a:spcBef>
                <a:spcPts val="0"/>
              </a:spcBef>
              <a:defRPr sz="4400"/>
            </a:pPr>
            <a:r>
              <a:rPr dirty="0">
                <a:solidFill>
                  <a:schemeClr val="tx1"/>
                </a:solidFill>
              </a:rPr>
              <a:t>Idle or residential properties</a:t>
            </a:r>
          </a:p>
          <a:p>
            <a:pPr lvl="1" defTabSz="312170">
              <a:spcBef>
                <a:spcPts val="0"/>
              </a:spcBef>
              <a:defRPr sz="4400"/>
            </a:pPr>
            <a:r>
              <a:rPr sz="3200" dirty="0"/>
              <a:t>		Sell or donate to heirs</a:t>
            </a:r>
            <a:r>
              <a:rPr lang="en-US" sz="3200" dirty="0"/>
              <a:t> or 3</a:t>
            </a:r>
            <a:r>
              <a:rPr lang="en-US" sz="3200" baseline="30000" dirty="0"/>
              <a:t>rd</a:t>
            </a:r>
            <a:r>
              <a:rPr lang="en-US" sz="3200" dirty="0"/>
              <a:t> parties</a:t>
            </a:r>
          </a:p>
          <a:p>
            <a:pPr lvl="1" defTabSz="312170">
              <a:spcBef>
                <a:spcPts val="0"/>
              </a:spcBef>
              <a:defRPr sz="4400"/>
            </a:pPr>
            <a:r>
              <a:rPr lang="en-US" sz="3200" dirty="0"/>
              <a:t>		Maintain as “Capital Asset”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186917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b="1" dirty="0">
                <a:solidFill>
                  <a:schemeClr val="tx1"/>
                </a:solidFill>
              </a:rPr>
              <a:t>Estate Tax Planning Tips</a:t>
            </a:r>
          </a:p>
        </p:txBody>
      </p:sp>
      <p:sp>
        <p:nvSpPr>
          <p:cNvPr id="2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defTabSz="312170">
              <a:spcBef>
                <a:spcPts val="0"/>
              </a:spcBef>
            </a:pPr>
            <a:r>
              <a:rPr sz="3600" dirty="0"/>
              <a:t>Shares of stock</a:t>
            </a:r>
          </a:p>
          <a:p>
            <a:pPr lvl="1" defTabSz="312170">
              <a:spcBef>
                <a:spcPts val="0"/>
              </a:spcBef>
            </a:pPr>
            <a:r>
              <a:rPr sz="3600" dirty="0"/>
              <a:t>		Sell or donate to heirs</a:t>
            </a:r>
          </a:p>
          <a:p>
            <a:pPr defTabSz="312170">
              <a:spcBef>
                <a:spcPts val="0"/>
              </a:spcBef>
            </a:pPr>
            <a:endParaRPr sz="3600" dirty="0"/>
          </a:p>
          <a:p>
            <a:pPr defTabSz="312170">
              <a:spcBef>
                <a:spcPts val="0"/>
              </a:spcBef>
            </a:pPr>
            <a:r>
              <a:rPr sz="3600" dirty="0"/>
              <a:t>Cars</a:t>
            </a:r>
            <a:r>
              <a:rPr lang="en-US" sz="3600" dirty="0"/>
              <a:t>/Motor Vehicles</a:t>
            </a:r>
            <a:endParaRPr sz="3600" dirty="0"/>
          </a:p>
          <a:p>
            <a:pPr lvl="1" defTabSz="312170">
              <a:spcBef>
                <a:spcPts val="0"/>
              </a:spcBef>
            </a:pPr>
            <a:r>
              <a:rPr sz="3600" dirty="0"/>
              <a:t>		Sell or donate to heirs</a:t>
            </a:r>
          </a:p>
        </p:txBody>
      </p:sp>
    </p:spTree>
    <p:extLst>
      <p:ext uri="{BB962C8B-B14F-4D97-AF65-F5344CB8AC3E}">
        <p14:creationId xmlns:p14="http://schemas.microsoft.com/office/powerpoint/2010/main" val="4124404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b="1" dirty="0">
                <a:solidFill>
                  <a:schemeClr val="tx1"/>
                </a:solidFill>
              </a:rPr>
              <a:t>Estate Tax Planning Tips</a:t>
            </a:r>
          </a:p>
        </p:txBody>
      </p:sp>
      <p:sp>
        <p:nvSpPr>
          <p:cNvPr id="286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defTabSz="295740">
              <a:spcBef>
                <a:spcPts val="0"/>
              </a:spcBef>
            </a:pPr>
            <a:endParaRPr lang="en-US" sz="3600" dirty="0"/>
          </a:p>
          <a:p>
            <a:pPr defTabSz="295740">
              <a:spcBef>
                <a:spcPts val="0"/>
              </a:spcBef>
            </a:pPr>
            <a:r>
              <a:rPr sz="3600" dirty="0"/>
              <a:t>Bank Deposits</a:t>
            </a:r>
          </a:p>
          <a:p>
            <a:pPr lvl="1" defTabSz="295740">
              <a:spcBef>
                <a:spcPts val="0"/>
              </a:spcBef>
            </a:pPr>
            <a:r>
              <a:rPr sz="3600" dirty="0"/>
              <a:t>	</a:t>
            </a:r>
            <a:r>
              <a:rPr lang="en-US" sz="3600" dirty="0"/>
              <a:t>Enroll in o</a:t>
            </a:r>
            <a:r>
              <a:rPr sz="3600" dirty="0"/>
              <a:t>nline bank</a:t>
            </a:r>
            <a:r>
              <a:rPr lang="en-US" sz="3600" dirty="0"/>
              <a:t>ing &amp; link accounts of heirs</a:t>
            </a:r>
          </a:p>
          <a:p>
            <a:pPr lvl="1" defTabSz="295740">
              <a:spcBef>
                <a:spcPts val="0"/>
              </a:spcBef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32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b="1" dirty="0">
                <a:solidFill>
                  <a:schemeClr val="tx1"/>
                </a:solidFill>
              </a:rPr>
              <a:t>Financial Planning</a:t>
            </a:r>
          </a:p>
        </p:txBody>
      </p:sp>
      <p:sp>
        <p:nvSpPr>
          <p:cNvPr id="289" name="Rectangle 3"/>
          <p:cNvSpPr>
            <a:spLocks noGrp="1"/>
          </p:cNvSpPr>
          <p:nvPr>
            <p:ph idx="1"/>
          </p:nvPr>
        </p:nvSpPr>
        <p:spPr>
          <a:xfrm>
            <a:off x="2197596" y="1752600"/>
            <a:ext cx="7772400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r>
              <a:rPr dirty="0">
                <a:solidFill>
                  <a:schemeClr val="tx1"/>
                </a:solidFill>
              </a:rPr>
              <a:t>Stock market gains taxed only at </a:t>
            </a:r>
            <a:r>
              <a:rPr lang="en-US" dirty="0">
                <a:solidFill>
                  <a:schemeClr val="tx1"/>
                </a:solidFill>
              </a:rPr>
              <a:t>.6</a:t>
            </a:r>
            <a:r>
              <a:rPr dirty="0">
                <a:solidFill>
                  <a:schemeClr val="tx1"/>
                </a:solidFill>
              </a:rPr>
              <a:t> of 1% of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dirty="0">
                <a:solidFill>
                  <a:schemeClr val="tx1"/>
                </a:solidFill>
              </a:rPr>
              <a:t>transaction value</a:t>
            </a:r>
            <a:endParaRPr lang="en-US" dirty="0">
              <a:solidFill>
                <a:schemeClr val="tx1"/>
              </a:solidFill>
            </a:endParaRPr>
          </a:p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endParaRPr dirty="0">
              <a:solidFill>
                <a:schemeClr val="tx1"/>
              </a:solidFill>
            </a:endParaRPr>
          </a:p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r>
              <a:rPr dirty="0">
                <a:solidFill>
                  <a:schemeClr val="tx1"/>
                </a:solidFill>
              </a:rPr>
              <a:t>Redemption gains from mutual funds </a:t>
            </a:r>
            <a:r>
              <a:rPr lang="en-US" dirty="0">
                <a:solidFill>
                  <a:schemeClr val="tx1"/>
                </a:solidFill>
              </a:rPr>
              <a:t>not subject to Income Tax</a:t>
            </a:r>
          </a:p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endParaRPr lang="en-US" dirty="0">
              <a:solidFill>
                <a:schemeClr val="tx1"/>
              </a:solidFill>
            </a:endParaRPr>
          </a:p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r>
              <a:rPr lang="en-US" dirty="0">
                <a:solidFill>
                  <a:schemeClr val="tx1"/>
                </a:solidFill>
              </a:rPr>
              <a:t>Long term bonds (5-yrs) are exempt from income tax</a:t>
            </a:r>
          </a:p>
          <a:p>
            <a:pPr marL="401822" lvl="2" indent="-401822" defTabSz="340923">
              <a:spcBef>
                <a:spcPts val="703"/>
              </a:spcBef>
              <a:buFontTx/>
              <a:buChar char="-"/>
              <a:defRPr sz="4400"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65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u="sng" dirty="0"/>
              <a:t>WILL Execution</a:t>
            </a:r>
          </a:p>
        </p:txBody>
      </p:sp>
    </p:spTree>
    <p:extLst>
      <p:ext uri="{BB962C8B-B14F-4D97-AF65-F5344CB8AC3E}">
        <p14:creationId xmlns:p14="http://schemas.microsoft.com/office/powerpoint/2010/main" val="150522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094" dirty="0">
                <a:solidFill>
                  <a:schemeClr val="tx1"/>
                </a:solidFill>
              </a:rPr>
              <a:t>Do I need to write a will?</a:t>
            </a:r>
          </a:p>
        </p:txBody>
      </p:sp>
      <p:sp>
        <p:nvSpPr>
          <p:cNvPr id="2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36816">
              <a:lnSpc>
                <a:spcPct val="90000"/>
              </a:lnSpc>
              <a:spcBef>
                <a:spcPts val="773"/>
              </a:spcBef>
              <a:buNone/>
              <a:defRPr sz="5800" b="1"/>
            </a:pPr>
            <a:r>
              <a:rPr dirty="0">
                <a:solidFill>
                  <a:schemeClr val="tx1"/>
                </a:solidFill>
              </a:rPr>
              <a:t>NO</a:t>
            </a:r>
            <a:endParaRPr sz="3164" dirty="0"/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400"/>
            </a:pPr>
            <a:r>
              <a:rPr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OK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equal </a:t>
            </a:r>
            <a:r>
              <a:rPr lang="en-US" dirty="0">
                <a:solidFill>
                  <a:schemeClr val="tx1"/>
                </a:solidFill>
              </a:rPr>
              <a:t>distribution </a:t>
            </a:r>
            <a:r>
              <a:rPr dirty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chemeClr val="tx1"/>
                </a:solidFill>
              </a:rPr>
              <a:t>per</a:t>
            </a:r>
            <a:r>
              <a:rPr dirty="0">
                <a:solidFill>
                  <a:schemeClr val="tx1"/>
                </a:solidFill>
              </a:rPr>
              <a:t> law</a:t>
            </a:r>
            <a:endParaRPr sz="3164" dirty="0"/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400"/>
            </a:pPr>
            <a:endParaRPr lang="en-US" dirty="0">
              <a:solidFill>
                <a:schemeClr val="tx1"/>
              </a:solidFill>
            </a:endParaRPr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400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o avoid costly </a:t>
            </a:r>
            <a:r>
              <a:rPr lang="en-US" dirty="0">
                <a:solidFill>
                  <a:schemeClr val="tx1"/>
                </a:solidFill>
              </a:rPr>
              <a:t>&amp; complicated</a:t>
            </a:r>
            <a:r>
              <a:rPr dirty="0">
                <a:solidFill>
                  <a:schemeClr val="tx1"/>
                </a:solidFill>
              </a:rPr>
              <a:t> probate</a:t>
            </a:r>
          </a:p>
        </p:txBody>
      </p:sp>
    </p:spTree>
    <p:extLst>
      <p:ext uri="{BB962C8B-B14F-4D97-AF65-F5344CB8AC3E}">
        <p14:creationId xmlns:p14="http://schemas.microsoft.com/office/powerpoint/2010/main" val="32268131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094" dirty="0">
                <a:solidFill>
                  <a:schemeClr val="tx1"/>
                </a:solidFill>
              </a:rPr>
              <a:t>Do I need to write a will?</a:t>
            </a:r>
          </a:p>
        </p:txBody>
      </p:sp>
      <p:sp>
        <p:nvSpPr>
          <p:cNvPr id="29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36816">
              <a:lnSpc>
                <a:spcPct val="90000"/>
              </a:lnSpc>
              <a:spcBef>
                <a:spcPts val="773"/>
              </a:spcBef>
              <a:buNone/>
              <a:defRPr sz="5800" b="1"/>
            </a:pPr>
            <a:r>
              <a:rPr dirty="0">
                <a:solidFill>
                  <a:schemeClr val="tx1"/>
                </a:solidFill>
              </a:rPr>
              <a:t>YES</a:t>
            </a:r>
            <a:endParaRPr sz="2883" dirty="0"/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100"/>
            </a:pPr>
            <a:r>
              <a:rPr lang="en-US" sz="3600" dirty="0"/>
              <a:t>T</a:t>
            </a:r>
            <a:r>
              <a:rPr sz="3600" dirty="0"/>
              <a:t>o disinherit an heir</a:t>
            </a:r>
            <a:endParaRPr lang="en-US" sz="3600" dirty="0"/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100"/>
            </a:pPr>
            <a:endParaRPr lang="en-US" sz="3600" dirty="0"/>
          </a:p>
          <a:p>
            <a:pPr marL="482186" indent="-482186" defTabSz="336816">
              <a:lnSpc>
                <a:spcPct val="90000"/>
              </a:lnSpc>
              <a:spcBef>
                <a:spcPts val="773"/>
              </a:spcBef>
              <a:buSzPct val="100000"/>
              <a:buChar char="-"/>
              <a:defRPr sz="4100"/>
            </a:pPr>
            <a:r>
              <a:rPr lang="en-US" sz="3600" dirty="0"/>
              <a:t>To </a:t>
            </a:r>
            <a:r>
              <a:rPr sz="3600" dirty="0"/>
              <a:t>distribut</a:t>
            </a:r>
            <a:r>
              <a:rPr lang="en-US" sz="3600" dirty="0"/>
              <a:t>e</a:t>
            </a:r>
            <a:r>
              <a:rPr sz="3600" dirty="0"/>
              <a:t> </a:t>
            </a:r>
            <a:r>
              <a:rPr lang="en-US" sz="3600" dirty="0"/>
              <a:t>FREE PORTION differently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39234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905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u="sng" dirty="0"/>
              <a:t>Intestate Succession</a:t>
            </a:r>
          </a:p>
        </p:txBody>
      </p:sp>
    </p:spTree>
    <p:extLst>
      <p:ext uri="{BB962C8B-B14F-4D97-AF65-F5344CB8AC3E}">
        <p14:creationId xmlns:p14="http://schemas.microsoft.com/office/powerpoint/2010/main" val="147731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781E536D-EAAB-3740-9602-753B6D9EF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rajan Pro" charset="0"/>
              </a:rPr>
              <a:t>The Law Firm of</a:t>
            </a:r>
            <a:endParaRPr lang="en-US" altLang="en-US" sz="1400" dirty="0">
              <a:latin typeface="Trajan Pro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rajan Pro" charset="0"/>
              </a:rPr>
              <a:t>Quiason Makalintal Barot Torres Ibarra Sison &amp; Damaso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8434" name="Placeholder 2">
            <a:extLst>
              <a:ext uri="{FF2B5EF4-FFF2-40B4-BE49-F238E27FC236}">
                <a16:creationId xmlns:a16="http://schemas.microsoft.com/office/drawing/2014/main" id="{65B9EE5D-340F-3E47-9E3F-23CDAAE974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25538"/>
            <a:ext cx="7772400" cy="11430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sz="5400" b="1" dirty="0"/>
              <a:t>REPUBLIC ACT 11534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8435" name="Subtitle 4">
            <a:extLst>
              <a:ext uri="{FF2B5EF4-FFF2-40B4-BE49-F238E27FC236}">
                <a16:creationId xmlns:a16="http://schemas.microsoft.com/office/drawing/2014/main" id="{4B48D0F1-AF47-8B43-B2A8-4C62545FF8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2844800"/>
            <a:ext cx="7772400" cy="2844800"/>
          </a:xfrm>
        </p:spPr>
        <p:txBody>
          <a:bodyPr/>
          <a:lstStyle/>
          <a:p>
            <a:r>
              <a:rPr lang="en-PH" sz="4400" dirty="0"/>
              <a:t>CORPORATE RECOVERY AND TAX INCENTIVES FOR ENTERPRISES (CREATE) 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375253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3094" dirty="0">
                <a:solidFill>
                  <a:schemeClr val="tx1"/>
                </a:solidFill>
              </a:rPr>
              <a:t>Settlement – Without a WILL</a:t>
            </a:r>
          </a:p>
        </p:txBody>
      </p:sp>
      <p:sp>
        <p:nvSpPr>
          <p:cNvPr id="301" name="Rectangle 3"/>
          <p:cNvSpPr>
            <a:spLocks noGrp="1"/>
          </p:cNvSpPr>
          <p:nvPr>
            <p:ph idx="1"/>
          </p:nvPr>
        </p:nvSpPr>
        <p:spPr>
          <a:xfrm>
            <a:off x="2197348" y="1785640"/>
            <a:ext cx="77724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lvl="1" indent="0" defTabSz="322028">
              <a:spcBef>
                <a:spcPts val="0"/>
              </a:spcBef>
              <a:buNone/>
              <a:defRPr sz="4312"/>
            </a:pPr>
            <a:r>
              <a:rPr lang="en-US" sz="4000" dirty="0"/>
              <a:t>-</a:t>
            </a:r>
            <a:r>
              <a:rPr lang="en-US" dirty="0">
                <a:solidFill>
                  <a:schemeClr val="tx1"/>
                </a:solidFill>
              </a:rPr>
              <a:t> Execution of Deed of Partition by heirs</a:t>
            </a:r>
            <a:endParaRPr dirty="0">
              <a:solidFill>
                <a:schemeClr val="tx1"/>
              </a:solidFill>
            </a:endParaRPr>
          </a:p>
          <a:p>
            <a:pPr marL="0" lvl="1" indent="0" defTabSz="322028">
              <a:spcBef>
                <a:spcPts val="0"/>
              </a:spcBef>
              <a:buNone/>
              <a:defRPr sz="4312"/>
            </a:pPr>
            <a:endParaRPr lang="en-US" dirty="0">
              <a:solidFill>
                <a:schemeClr val="tx1"/>
              </a:solidFill>
            </a:endParaRPr>
          </a:p>
          <a:p>
            <a:pPr marL="401822" lvl="1" indent="-401822" defTabSz="322028">
              <a:spcBef>
                <a:spcPts val="0"/>
              </a:spcBef>
              <a:buFontTx/>
              <a:buChar char="-"/>
              <a:defRPr sz="4312"/>
            </a:pPr>
            <a:r>
              <a:rPr lang="en-US" dirty="0">
                <a:solidFill>
                  <a:schemeClr val="tx1"/>
                </a:solidFill>
              </a:rPr>
              <a:t>Consensus among heirs necessary</a:t>
            </a:r>
          </a:p>
          <a:p>
            <a:pPr marL="401822" lvl="1" indent="-401822" defTabSz="322028">
              <a:spcBef>
                <a:spcPts val="0"/>
              </a:spcBef>
              <a:buFontTx/>
              <a:buChar char="-"/>
              <a:defRPr sz="4312"/>
            </a:pPr>
            <a:endParaRPr lang="en-US" dirty="0">
              <a:solidFill>
                <a:schemeClr val="tx1"/>
              </a:solidFill>
            </a:endParaRPr>
          </a:p>
          <a:p>
            <a:pPr marL="401822" lvl="1" indent="-401822" defTabSz="322028">
              <a:spcBef>
                <a:spcPts val="0"/>
              </a:spcBef>
              <a:buFontTx/>
              <a:buChar char="-"/>
              <a:defRPr sz="4312"/>
            </a:pPr>
            <a:r>
              <a:rPr dirty="0">
                <a:solidFill>
                  <a:schemeClr val="tx1"/>
                </a:solidFill>
              </a:rPr>
              <a:t>Notice</a:t>
            </a:r>
            <a:r>
              <a:rPr lang="en-US" dirty="0">
                <a:solidFill>
                  <a:schemeClr val="tx1"/>
                </a:solidFill>
              </a:rPr>
              <a:t> of partition is published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11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847489" y="1926172"/>
            <a:ext cx="9577103" cy="5544302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200" b="0" dirty="0"/>
              <a:t>With estate tax rate now at 6%, plus the deductions, avoiding the estate tax should no longer be the main reason to do estate planning</a:t>
            </a:r>
          </a:p>
          <a:p>
            <a:pPr marL="428615" indent="-428615" defTabSz="306697">
              <a:spcBef>
                <a:spcPts val="0"/>
              </a:spcBef>
              <a:defRPr sz="4400"/>
            </a:pPr>
            <a:endParaRPr lang="en-US" sz="3200" b="0" dirty="0"/>
          </a:p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200" b="0" dirty="0"/>
              <a:t>Look at the bigger picture, other legal issues (legitime, property regime &amp; others) should be considered, not just tax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919748" y="1239035"/>
            <a:ext cx="8018177" cy="349252"/>
          </a:xfrm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r>
              <a:rPr lang="en-US" sz="3375" b="1" dirty="0">
                <a:solidFill>
                  <a:schemeClr val="tx1"/>
                </a:solidFill>
              </a:rPr>
              <a:t>Key Takeaways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20072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1040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919747" y="1976436"/>
            <a:ext cx="9576853" cy="4354141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600" b="0" dirty="0"/>
              <a:t>Cash, liquid assets, including proceeds from life insurance are easier to transfer and can be used to equalize or reach fair sharing among heirs</a:t>
            </a:r>
          </a:p>
          <a:p>
            <a:pPr marL="357179" indent="-357179" defTabSz="306697">
              <a:spcBef>
                <a:spcPts val="0"/>
              </a:spcBef>
              <a:defRPr sz="4400"/>
            </a:pPr>
            <a:endParaRPr lang="en-US" sz="3600" b="0" dirty="0"/>
          </a:p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600" b="0" dirty="0"/>
              <a:t>There is no one fit-all strategy in estate planning.  Identify what is important to you and the family</a:t>
            </a:r>
          </a:p>
          <a:p>
            <a:pPr marL="357179" indent="-357179" defTabSz="306697">
              <a:spcBef>
                <a:spcPts val="0"/>
              </a:spcBef>
              <a:defRPr sz="4400"/>
            </a:pPr>
            <a:endParaRPr lang="en-US" sz="275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919748" y="1169021"/>
            <a:ext cx="6540500" cy="349252"/>
          </a:xfrm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r>
              <a:rPr lang="en-US" sz="3375" b="1" dirty="0">
                <a:solidFill>
                  <a:schemeClr val="tx1"/>
                </a:solidFill>
              </a:rPr>
              <a:t>Key Takeaways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27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919747" y="1694642"/>
            <a:ext cx="8748253" cy="2593766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6697">
              <a:spcBef>
                <a:spcPts val="0"/>
              </a:spcBef>
              <a:defRPr sz="4400"/>
            </a:pPr>
            <a:endParaRPr lang="en-US" sz="2750" dirty="0"/>
          </a:p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600" b="0" dirty="0"/>
              <a:t>Align plans with the next generation, don’t waste time and money to transfer assets, which your intended beneficiaries are not interested</a:t>
            </a:r>
          </a:p>
          <a:p>
            <a:pPr defTabSz="306697">
              <a:spcBef>
                <a:spcPts val="0"/>
              </a:spcBef>
              <a:defRPr sz="4400"/>
            </a:pPr>
            <a:endParaRPr lang="en-US" sz="3600" b="0" dirty="0"/>
          </a:p>
          <a:p>
            <a:pPr marL="357179" indent="-357179" defTabSz="306697">
              <a:spcBef>
                <a:spcPts val="0"/>
              </a:spcBef>
              <a:defRPr sz="4400"/>
            </a:pPr>
            <a:r>
              <a:rPr lang="en-US" sz="3600" b="0" dirty="0"/>
              <a:t>A peaceful family can transfer wealth efficiently than a family with conflicts and issues</a:t>
            </a:r>
          </a:p>
          <a:p>
            <a:pPr marL="357179" indent="-357179" defTabSz="306697">
              <a:spcBef>
                <a:spcPts val="0"/>
              </a:spcBef>
              <a:defRPr sz="4400"/>
            </a:pPr>
            <a:endParaRPr lang="en-US" sz="275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919748" y="1169021"/>
            <a:ext cx="6540500" cy="349252"/>
          </a:xfrm>
          <a:prstGeom prst="rect">
            <a:avLst/>
          </a:prstGeom>
        </p:spPr>
        <p:txBody>
          <a:bodyPr>
            <a:noAutofit/>
          </a:bodyPr>
          <a:lstStyle>
            <a:lvl1pPr defTabSz="414780">
              <a:defRPr sz="3400"/>
            </a:lvl1pPr>
          </a:lstStyle>
          <a:p>
            <a:r>
              <a:rPr lang="en-US" sz="3375" b="1" dirty="0">
                <a:solidFill>
                  <a:schemeClr val="tx1"/>
                </a:solidFill>
              </a:rPr>
              <a:t>Key Takeaways</a:t>
            </a:r>
            <a:endParaRPr sz="3375" b="1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9303035" y="7470474"/>
            <a:ext cx="162304" cy="194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9202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2362200"/>
            <a:ext cx="7769225" cy="13589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40308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74A60BD-84EC-5246-9B6B-C809B8E46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353" y="1071563"/>
            <a:ext cx="7925098" cy="3954736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x-none" sz="1800" dirty="0">
                <a:sym typeface="Helvetica Light"/>
              </a:rPr>
              <a:t>Bachelors of Law (1999)  and AB Philosophy &amp; Letters (1995) </a:t>
            </a:r>
            <a:r>
              <a:rPr lang="mr-IN" altLang="x-none" sz="1800" dirty="0">
                <a:sym typeface="Helvetica Light"/>
              </a:rPr>
              <a:t>–</a:t>
            </a:r>
            <a:r>
              <a:rPr lang="en-US" altLang="x-none" sz="1800" dirty="0">
                <a:sym typeface="Helvetica Light"/>
              </a:rPr>
              <a:t> San Beda College Manila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x-none" sz="1800" dirty="0">
                <a:sym typeface="Helvetica Light"/>
              </a:rPr>
              <a:t>Partner &amp; Head of Tax Practice, Quiason Makalintal Barot Torres Ibarra Sison &amp; Damaso Law Firm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x-none" sz="1800" dirty="0">
                <a:sym typeface="Helvetica Light"/>
              </a:rPr>
              <a:t>Past President (2016), Tax Management Association of the Philippines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x-none" sz="1800" dirty="0">
                <a:sym typeface="Helvetica Light"/>
              </a:rPr>
              <a:t>Speaker on Tax Audit – Philippine Experience during the 3rd International Tax Convention and Asia-Oceania Tax Consultants’ Association (AOTCA) conference, JW Marriot Hotel, Seoul, South Korea,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x-none" sz="1800" dirty="0">
                <a:sym typeface="Helvetica Light"/>
              </a:rPr>
              <a:t>Listed as among the </a:t>
            </a:r>
            <a:r>
              <a:rPr lang="en-US" altLang="x-none" sz="1800" b="1" dirty="0">
                <a:sym typeface="Helvetica Light"/>
              </a:rPr>
              <a:t>Leading Individuals</a:t>
            </a:r>
            <a:r>
              <a:rPr lang="en-US" altLang="x-none" sz="1800" dirty="0">
                <a:sym typeface="Helvetica Light"/>
              </a:rPr>
              <a:t> in Tax for the Philippines in the 2017 edition of Chambers Asia Pacific, A Client’s Guide, Asia-Pacific’s Leading Lawyers for  Business, published by Chambers &amp; Partners, London.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x-none" sz="1800" b="1" dirty="0">
                <a:sym typeface="Helvetica Light"/>
              </a:rPr>
              <a:t>Mentioned in Legal500.com</a:t>
            </a:r>
            <a:r>
              <a:rPr lang="en-US" altLang="x-none" sz="1800" dirty="0">
                <a:sym typeface="Helvetica Light"/>
              </a:rPr>
              <a:t>, a London-based legal publication containing legal market information based on client and peer reviews, as very experienced in taxation in the Philippines, with the Law Firm classified as a second tier Philippine tax law firm. </a:t>
            </a:r>
            <a:r>
              <a:rPr lang="en-US" altLang="x-none" sz="2000" dirty="0">
                <a:sym typeface="Helvetica Light"/>
              </a:rPr>
              <a:t> </a:t>
            </a:r>
          </a:p>
        </p:txBody>
      </p:sp>
      <p:sp>
        <p:nvSpPr>
          <p:cNvPr id="30722" name="Rectangle 1">
            <a:extLst>
              <a:ext uri="{FF2B5EF4-FFF2-40B4-BE49-F238E27FC236}">
                <a16:creationId xmlns:a16="http://schemas.microsoft.com/office/drawing/2014/main" id="{C3C36701-2907-8A45-ADDC-DCFB4D80F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40633"/>
            <a:ext cx="7772400" cy="685800"/>
          </a:xfrm>
          <a:ln w="12700">
            <a:miter lim="400000"/>
          </a:ln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6245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812" b="1" dirty="0">
                <a:sym typeface="Helvetica Light"/>
              </a:rPr>
              <a:t>Atty. Benedict R. Tugonon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0C224-B728-CC41-84E9-97A96616CBBD}"/>
              </a:ext>
            </a:extLst>
          </p:cNvPr>
          <p:cNvSpPr txBox="1"/>
          <p:nvPr/>
        </p:nvSpPr>
        <p:spPr>
          <a:xfrm>
            <a:off x="5339440" y="5528407"/>
            <a:ext cx="166552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35719" tIns="35719" rIns="35719" bIns="35719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87" kern="0" dirty="0" err="1">
                <a:latin typeface="+mj-lt"/>
                <a:ea typeface="+mj-ea"/>
                <a:cs typeface="+mj-cs"/>
                <a:sym typeface="Helvetica"/>
              </a:rPr>
              <a:t>www.qmbti.com</a:t>
            </a:r>
            <a:endParaRPr lang="en-US" sz="1687" kern="0" dirty="0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346439"/>
            <a:ext cx="9144000" cy="451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7187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7187" b="1" u="sng" dirty="0"/>
              <a:t>Estate Tax </a:t>
            </a:r>
          </a:p>
          <a:p>
            <a:pPr algn="ctr"/>
            <a:r>
              <a:rPr lang="en-PH" sz="7187" b="1" u="sng" dirty="0"/>
              <a:t> </a:t>
            </a:r>
          </a:p>
          <a:p>
            <a:pPr algn="ctr"/>
            <a:endParaRPr lang="en-US" altLang="en-US" sz="7187" b="1" u="sng" dirty="0"/>
          </a:p>
        </p:txBody>
      </p:sp>
    </p:spTree>
    <p:extLst>
      <p:ext uri="{BB962C8B-B14F-4D97-AF65-F5344CB8AC3E}">
        <p14:creationId xmlns:p14="http://schemas.microsoft.com/office/powerpoint/2010/main" val="33482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/>
          <p:nvPr/>
        </p:nvSpPr>
        <p:spPr>
          <a:xfrm>
            <a:off x="1793876" y="1628179"/>
            <a:ext cx="7588253" cy="2"/>
          </a:xfrm>
          <a:prstGeom prst="line">
            <a:avLst/>
          </a:prstGeom>
          <a:ln w="25400" cap="rnd">
            <a:solidFill>
              <a:srgbClr val="A6AAA9"/>
            </a:solidFill>
            <a:prstDash val="sysDot"/>
          </a:ln>
        </p:spPr>
        <p:txBody>
          <a:bodyPr lIns="28574" tIns="28574" rIns="28574" bIns="28574"/>
          <a:lstStyle/>
          <a:p>
            <a:endParaRPr sz="1500" dirty="0"/>
          </a:p>
        </p:txBody>
      </p:sp>
      <p:sp>
        <p:nvSpPr>
          <p:cNvPr id="5" name="What to expect today?"/>
          <p:cNvSpPr txBox="1">
            <a:spLocks/>
          </p:cNvSpPr>
          <p:nvPr/>
        </p:nvSpPr>
        <p:spPr>
          <a:xfrm>
            <a:off x="1524000" y="1024643"/>
            <a:ext cx="7996280" cy="936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309625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  <a:tab pos="660400" algn="l"/>
                <a:tab pos="1003300" algn="l"/>
                <a:tab pos="1346200" algn="l"/>
                <a:tab pos="1676400" algn="l"/>
                <a:tab pos="2019300" algn="l"/>
                <a:tab pos="2362200" algn="l"/>
                <a:tab pos="2692400" algn="l"/>
                <a:tab pos="3035300" algn="l"/>
                <a:tab pos="3378200" algn="l"/>
                <a:tab pos="3721100" algn="l"/>
                <a:tab pos="4051300" algn="l"/>
                <a:tab pos="4381500" algn="l"/>
                <a:tab pos="4737100" algn="l"/>
                <a:tab pos="5067300" algn="l"/>
                <a:tab pos="5397500" algn="l"/>
                <a:tab pos="5753100" algn="l"/>
                <a:tab pos="6083300" algn="l"/>
                <a:tab pos="6426200" algn="l"/>
                <a:tab pos="6756400" algn="l"/>
              </a:tabLst>
              <a:defRPr sz="3815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sz="3125" b="1" dirty="0">
                <a:solidFill>
                  <a:schemeClr val="tx1"/>
                </a:solidFill>
              </a:rPr>
              <a:t>Estate Tax</a:t>
            </a: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>
          <a:xfrm>
            <a:off x="4631084" y="2439100"/>
            <a:ext cx="4825238" cy="271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3">
                    <a:lumOff val="-11215"/>
                  </a:schemeClr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6% of net estate</a:t>
            </a:r>
          </a:p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5M Standard Deduction</a:t>
            </a:r>
          </a:p>
          <a:p>
            <a:pPr marL="428608" indent="-428608" hangingPunct="1">
              <a:buFont typeface="Arial" pitchFamily="34" charset="0"/>
              <a:buChar char="•"/>
            </a:pPr>
            <a:r>
              <a:rPr lang="en-US" altLang="en-US" sz="2750" b="1" dirty="0">
                <a:solidFill>
                  <a:schemeClr val="tx1"/>
                </a:solidFill>
              </a:rPr>
              <a:t>10M family home deduction</a:t>
            </a:r>
          </a:p>
          <a:p>
            <a:pPr marL="428608" indent="-428608" hangingPunct="1">
              <a:buFont typeface="Arial" pitchFamily="34" charset="0"/>
              <a:buChar char="•"/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7" name="Shape 28"/>
          <p:cNvSpPr>
            <a:spLocks noGrp="1"/>
          </p:cNvSpPr>
          <p:nvPr>
            <p:ph type="sldNum" sz="quarter" idx="4294967295"/>
          </p:nvPr>
        </p:nvSpPr>
        <p:spPr>
          <a:xfrm>
            <a:off x="9312052" y="7470474"/>
            <a:ext cx="144270" cy="173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16</a:t>
            </a:r>
            <a:endParaRPr dirty="0"/>
          </a:p>
        </p:txBody>
      </p:sp>
      <p:pic>
        <p:nvPicPr>
          <p:cNvPr id="8" name="Picture 2" descr="C:\Users\tihosio\Downloads\man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81" y="2568306"/>
            <a:ext cx="2456213" cy="24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02740"/>
      </p:ext>
    </p:extLst>
  </p:cSld>
  <p:clrMapOvr>
    <a:masterClrMapping/>
  </p:clrMapOvr>
</p:sld>
</file>

<file path=ppt/theme/theme1.xml><?xml version="1.0" encoding="utf-8"?>
<a:theme xmlns:a="http://schemas.openxmlformats.org/drawingml/2006/main" name="!QMBTI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"/>
        <a:ea typeface="ＭＳ Ｐゴシック"/>
        <a:cs typeface="ＭＳ Ｐゴシック"/>
      </a:majorFont>
      <a:minorFont>
        <a:latin typeface="Helvetica Neue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2083</Words>
  <Application>Microsoft Macintosh PowerPoint</Application>
  <PresentationFormat>Widescreen</PresentationFormat>
  <Paragraphs>396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Gill Sans</vt:lpstr>
      <vt:lpstr>Gill Sans MT</vt:lpstr>
      <vt:lpstr>Helvetica Neue</vt:lpstr>
      <vt:lpstr>Times New Roman</vt:lpstr>
      <vt:lpstr>Trajan Pro</vt:lpstr>
      <vt:lpstr>Verdana</vt:lpstr>
      <vt:lpstr>!QMBTIS</vt:lpstr>
      <vt:lpstr> Tax on Inheritance &amp; Estate Planning Strategies</vt:lpstr>
      <vt:lpstr>Legal Notice &amp; Disclaimer</vt:lpstr>
      <vt:lpstr>What to expect today?</vt:lpstr>
      <vt:lpstr>What to expect today?</vt:lpstr>
      <vt:lpstr>New Laws   TRAIN &amp; CREATE</vt:lpstr>
      <vt:lpstr> REPUBLIC ACT 10963 </vt:lpstr>
      <vt:lpstr> REPUBLIC ACT 11534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Settlement of the Estate</vt:lpstr>
      <vt:lpstr>Probate of Wills</vt:lpstr>
      <vt:lpstr>PowerPoint Presentation</vt:lpstr>
      <vt:lpstr>PowerPoint Presentation</vt:lpstr>
      <vt:lpstr>ESTATE TAX AMNESTY EXTENSION</vt:lpstr>
      <vt:lpstr>PowerPoint Presentation</vt:lpstr>
      <vt:lpstr>Donation/Gift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to Consider in Donation</vt:lpstr>
      <vt:lpstr>Benefits of Donation to Children</vt:lpstr>
      <vt:lpstr>Issues in Donating to Children</vt:lpstr>
      <vt:lpstr>Issues in Donating to Children</vt:lpstr>
      <vt:lpstr>PowerPoint Presentation</vt:lpstr>
      <vt:lpstr>Sale of Assets</vt:lpstr>
      <vt:lpstr>Taxes on Sale of Shares - Listed</vt:lpstr>
      <vt:lpstr>Taxes on Sale of Shares - Unlisted</vt:lpstr>
      <vt:lpstr>Valuation of Shares for Sale</vt:lpstr>
      <vt:lpstr>NEW On Sale of Shares</vt:lpstr>
      <vt:lpstr>Sale Real Properties</vt:lpstr>
      <vt:lpstr>Sale Real Properties - Capital</vt:lpstr>
      <vt:lpstr>Sale of Assets Before Death</vt:lpstr>
      <vt:lpstr>Sale of Assets Before Death</vt:lpstr>
      <vt:lpstr>PowerPoint Presentation</vt:lpstr>
      <vt:lpstr>PowerPoint Presentation</vt:lpstr>
      <vt:lpstr>PowerPoint Presentation</vt:lpstr>
      <vt:lpstr>Putting Assets in Corporation</vt:lpstr>
      <vt:lpstr>PowerPoint Presentation</vt:lpstr>
      <vt:lpstr>PowerPoint Presentation</vt:lpstr>
      <vt:lpstr>PowerPoint Presentation</vt:lpstr>
      <vt:lpstr>Taxes on Sale of Shares - Unlisted</vt:lpstr>
      <vt:lpstr>Issues Incorporation of Assets</vt:lpstr>
      <vt:lpstr>Trust</vt:lpstr>
      <vt:lpstr>Put Assets in a Trust</vt:lpstr>
      <vt:lpstr>Tax Consequences of Trusts</vt:lpstr>
      <vt:lpstr>Advantages of a Trust</vt:lpstr>
      <vt:lpstr>Waiver of Inheritance</vt:lpstr>
      <vt:lpstr>Waiver of Inheritance</vt:lpstr>
      <vt:lpstr>Intestate Distribution</vt:lpstr>
      <vt:lpstr>PowerPoint Presentation</vt:lpstr>
      <vt:lpstr>Life Insurance</vt:lpstr>
      <vt:lpstr>Tax Consequences of Life Insurance</vt:lpstr>
      <vt:lpstr>Estate Tax  Planning Tips</vt:lpstr>
      <vt:lpstr>Estate Tax Planning Tips</vt:lpstr>
      <vt:lpstr>Estate Tax Planning Tips</vt:lpstr>
      <vt:lpstr>Estate Tax Planning Tips</vt:lpstr>
      <vt:lpstr>Financial Planning</vt:lpstr>
      <vt:lpstr>WILL Execution</vt:lpstr>
      <vt:lpstr>Do I need to write a will?</vt:lpstr>
      <vt:lpstr>Do I need to write a will?</vt:lpstr>
      <vt:lpstr>Intestate Succession</vt:lpstr>
      <vt:lpstr>Settlement – Without a WILL</vt:lpstr>
      <vt:lpstr>Key Takeaways</vt:lpstr>
      <vt:lpstr>Key Takeaways</vt:lpstr>
      <vt:lpstr>Key Takeaways</vt:lpstr>
      <vt:lpstr>Thank you!</vt:lpstr>
      <vt:lpstr>Atty. Benedict R. Tugonon</vt:lpstr>
    </vt:vector>
  </TitlesOfParts>
  <Company>Ruelito Soriano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Ruelito Soriano</dc:creator>
  <cp:lastModifiedBy>Benedict Tugonon</cp:lastModifiedBy>
  <cp:revision>466</cp:revision>
  <cp:lastPrinted>2018-08-29T06:33:01Z</cp:lastPrinted>
  <dcterms:created xsi:type="dcterms:W3CDTF">2014-08-01T00:38:15Z</dcterms:created>
  <dcterms:modified xsi:type="dcterms:W3CDTF">2021-11-08T12:58:15Z</dcterms:modified>
</cp:coreProperties>
</file>